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76" r:id="rId7"/>
    <p:sldId id="278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76"/>
            <p14:sldId id="278"/>
            <p14:sldId id="287"/>
            <p14:sldId id="288"/>
            <p14:sldId id="289"/>
            <p14:sldId id="290"/>
            <p14:sldId id="291"/>
            <p14:sldId id="292"/>
            <p14:sldId id="293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612396" y="1711353"/>
            <a:ext cx="110483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Tema </a:t>
            </a:r>
          </a:p>
          <a:p>
            <a:pPr algn="ctr"/>
            <a:r>
              <a:rPr lang="es-ES" sz="2400" b="1" dirty="0">
                <a:latin typeface="Century Gothic" panose="020B0502020202020204" pitchFamily="34" charset="0"/>
              </a:rPr>
              <a:t>Introducción a la Computadora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Definición de computadora: máquina que procesa información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Usos cotidianos: juego, trabajo, comunicación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E78FA3-3235-4740-973D-2AD2134EF7D2}"/>
              </a:ext>
            </a:extLst>
          </p:cNvPr>
          <p:cNvSpPr txBox="1"/>
          <p:nvPr/>
        </p:nvSpPr>
        <p:spPr>
          <a:xfrm>
            <a:off x="584458" y="598151"/>
            <a:ext cx="111826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solidFill>
                  <a:srgbClr val="FF0000"/>
                </a:solidFill>
              </a:rPr>
              <a:t>Fin en mente</a:t>
            </a:r>
            <a:r>
              <a:rPr lang="es-MX" sz="2400" dirty="0"/>
              <a:t>: </a:t>
            </a:r>
            <a:r>
              <a:rPr lang="es-ES" sz="2400" dirty="0"/>
              <a:t>Identificar los componentes básicos de la computadora y su función, para </a:t>
            </a:r>
          </a:p>
          <a:p>
            <a:r>
              <a:rPr lang="es-ES" sz="2400" dirty="0"/>
              <a:t>utilizarlos de manera correcta en actividades prácticas.</a:t>
            </a:r>
            <a:endParaRPr lang="es-MX" sz="2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584458" y="3806718"/>
            <a:ext cx="432682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 computadora y sus partes.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Las máquinas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Partes de la computadora.</a:t>
            </a:r>
          </a:p>
          <a:p>
            <a:endParaRPr lang="es-MX" sz="2800" dirty="0"/>
          </a:p>
          <a:p>
            <a:endParaRPr lang="es-MX" sz="28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248E808-E9A9-45DA-965D-4D9750ABCA95}"/>
              </a:ext>
            </a:extLst>
          </p:cNvPr>
          <p:cNvSpPr txBox="1"/>
          <p:nvPr/>
        </p:nvSpPr>
        <p:spPr>
          <a:xfrm>
            <a:off x="584458" y="1827555"/>
            <a:ext cx="110001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Reconoce e identifica los componentes básicos de la computadora (hardware y periféricos) y explica su función, aplicando este conocimiento en el uso adecuado del equipo durante la creación de programas o páginas web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759DA8E-B326-C51A-17C6-C886F73A3B25}"/>
              </a:ext>
            </a:extLst>
          </p:cNvPr>
          <p:cNvSpPr txBox="1"/>
          <p:nvPr/>
        </p:nvSpPr>
        <p:spPr>
          <a:xfrm>
            <a:off x="2669059" y="494270"/>
            <a:ext cx="7348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¿Sabes cómo se llaman los siguientes dispositivos?</a:t>
            </a:r>
            <a:endParaRPr lang="es-MX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61E2667-4A95-6B01-D99C-9B909D11E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585" y="2009618"/>
            <a:ext cx="3389226" cy="244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putadora de escritorio Acer Dual Core AMD E1-2150">
            <a:extLst>
              <a:ext uri="{FF2B5EF4-FFF2-40B4-BE49-F238E27FC236}">
                <a16:creationId xmlns:a16="http://schemas.microsoft.com/office/drawing/2014/main" id="{EBC89278-BE00-F73A-F089-4D69F2AC8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583" y="1572397"/>
            <a:ext cx="4950941" cy="371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56CD399-9608-422B-A329-1863221AACC6}"/>
              </a:ext>
            </a:extLst>
          </p:cNvPr>
          <p:cNvSpPr txBox="1"/>
          <p:nvPr/>
        </p:nvSpPr>
        <p:spPr>
          <a:xfrm>
            <a:off x="3019459" y="748599"/>
            <a:ext cx="6421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¿Tienes computadora en casa? Descríbela</a:t>
            </a:r>
          </a:p>
        </p:txBody>
      </p:sp>
      <p:pic>
        <p:nvPicPr>
          <p:cNvPr id="2050" name="Picture 2" descr="Gifs animados de informática">
            <a:extLst>
              <a:ext uri="{FF2B5EF4-FFF2-40B4-BE49-F238E27FC236}">
                <a16:creationId xmlns:a16="http://schemas.microsoft.com/office/drawing/2014/main" id="{F6A02EB6-90E4-4FB6-722D-67863EF46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63" y="2247900"/>
            <a:ext cx="40290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50F68F6-7F49-4D77-9D54-1F99D4E36C75}"/>
              </a:ext>
            </a:extLst>
          </p:cNvPr>
          <p:cNvSpPr txBox="1"/>
          <p:nvPr/>
        </p:nvSpPr>
        <p:spPr>
          <a:xfrm>
            <a:off x="732171" y="2274838"/>
            <a:ext cx="10390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 la actualidad existen máquinas que ayudan al ser humano a realizar trabajos que requieren mucho esfuerzo y gran precisión.</a:t>
            </a:r>
            <a:br>
              <a:rPr lang="es-ES" sz="2400" dirty="0">
                <a:latin typeface="Century Gothic" panose="020B0502020202020204" pitchFamily="34" charset="0"/>
              </a:rPr>
            </a:br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¿Conoces alguna máquina que ayude a las personas a realizar sus trabajos?</a:t>
            </a:r>
            <a:br>
              <a:rPr lang="es-ES" sz="2400" dirty="0">
                <a:latin typeface="Century Gothic" panose="020B0502020202020204" pitchFamily="34" charset="0"/>
              </a:rPr>
            </a:br>
            <a:endParaRPr lang="es-MX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0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970209" y="436936"/>
            <a:ext cx="10251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computadora es una máquina electrónica capaz de realizar trabajos de una forma fácil y rápida, en la actualidad la computadora se compone básicamente de las siguientes partes.</a:t>
            </a:r>
            <a:endParaRPr lang="es-MX" sz="1000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90F1516F-593D-73AA-4D9F-B614A6640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287" y="1608310"/>
            <a:ext cx="6229350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19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C785790-820D-EBE4-5EE7-2F5D472E4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109" y="2844948"/>
            <a:ext cx="5764248" cy="339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9EBF9EA-382F-4921-9D48-1ACD554F27B6}"/>
              </a:ext>
            </a:extLst>
          </p:cNvPr>
          <p:cNvSpPr txBox="1"/>
          <p:nvPr/>
        </p:nvSpPr>
        <p:spPr>
          <a:xfrm>
            <a:off x="2818562" y="988346"/>
            <a:ext cx="77422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Monitor (Pantalla)</a:t>
            </a:r>
            <a:r>
              <a:rPr lang="es-ES" sz="2000" dirty="0">
                <a:latin typeface="Century Gothic" panose="020B0502020202020204" pitchFamily="34" charset="0"/>
              </a:rPr>
              <a:t>: muestra información y resultados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Teclado</a:t>
            </a:r>
            <a:r>
              <a:rPr lang="es-ES" sz="2000" dirty="0">
                <a:latin typeface="Century Gothic" panose="020B0502020202020204" pitchFamily="34" charset="0"/>
              </a:rPr>
              <a:t>: permite introducir datos (Escribir)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Mouse (Ratón)</a:t>
            </a:r>
            <a:r>
              <a:rPr lang="es-ES" sz="2000" dirty="0">
                <a:latin typeface="Century Gothic" panose="020B0502020202020204" pitchFamily="34" charset="0"/>
              </a:rPr>
              <a:t>: dirige el cursor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CPU (Torre)</a:t>
            </a:r>
            <a:r>
              <a:rPr lang="es-ES" sz="2000" dirty="0">
                <a:latin typeface="Century Gothic" panose="020B0502020202020204" pitchFamily="34" charset="0"/>
              </a:rPr>
              <a:t>: es el cerebro de la computadora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0C14CD-7E89-4CAE-A237-FF42C386DCC4}"/>
              </a:ext>
            </a:extLst>
          </p:cNvPr>
          <p:cNvSpPr txBox="1"/>
          <p:nvPr/>
        </p:nvSpPr>
        <p:spPr>
          <a:xfrm>
            <a:off x="3170254" y="192148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Componentes Básicos</a:t>
            </a:r>
          </a:p>
        </p:txBody>
      </p:sp>
    </p:spTree>
    <p:extLst>
      <p:ext uri="{BB962C8B-B14F-4D97-AF65-F5344CB8AC3E}">
        <p14:creationId xmlns:p14="http://schemas.microsoft.com/office/powerpoint/2010/main" val="125546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9EBF9EA-382F-4921-9D48-1ACD554F27B6}"/>
              </a:ext>
            </a:extLst>
          </p:cNvPr>
          <p:cNvSpPr txBox="1"/>
          <p:nvPr/>
        </p:nvSpPr>
        <p:spPr>
          <a:xfrm>
            <a:off x="2376434" y="1199362"/>
            <a:ext cx="77422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400" dirty="0"/>
              <a:t>Guarda y procesa información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/>
              <a:t>Es la parte más importante de una computadora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0C14CD-7E89-4CAE-A237-FF42C386DCC4}"/>
              </a:ext>
            </a:extLst>
          </p:cNvPr>
          <p:cNvSpPr txBox="1"/>
          <p:nvPr/>
        </p:nvSpPr>
        <p:spPr>
          <a:xfrm>
            <a:off x="2497015" y="292632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La CPU: El Cerebro</a:t>
            </a:r>
          </a:p>
        </p:txBody>
      </p:sp>
      <p:pic>
        <p:nvPicPr>
          <p:cNvPr id="1026" name="Picture 2" descr="Gaming Pc GIF - Gaming Pc - Descubrir y compartir GIFs">
            <a:extLst>
              <a:ext uri="{FF2B5EF4-FFF2-40B4-BE49-F238E27FC236}">
                <a16:creationId xmlns:a16="http://schemas.microsoft.com/office/drawing/2014/main" id="{9A44D10E-06A4-4E31-B17A-15E6F82E15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211" y="2682700"/>
            <a:ext cx="3234941" cy="323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40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3BB44D8-E0BB-4AF3-999B-1D4F30A4788F}"/>
              </a:ext>
            </a:extLst>
          </p:cNvPr>
          <p:cNvSpPr txBox="1"/>
          <p:nvPr/>
        </p:nvSpPr>
        <p:spPr>
          <a:xfrm>
            <a:off x="3048838" y="1434627"/>
            <a:ext cx="609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Bocinas</a:t>
            </a:r>
            <a:r>
              <a:rPr lang="es-ES" sz="2000" dirty="0">
                <a:latin typeface="Century Gothic" panose="020B0502020202020204" pitchFamily="34" charset="0"/>
              </a:rPr>
              <a:t>: escuchar música y sonidos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Micrófono</a:t>
            </a:r>
            <a:r>
              <a:rPr lang="es-ES" sz="2000" dirty="0">
                <a:latin typeface="Century Gothic" panose="020B0502020202020204" pitchFamily="34" charset="0"/>
              </a:rPr>
              <a:t>: grabar sonidos y comunicarse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Impresora</a:t>
            </a:r>
            <a:r>
              <a:rPr lang="es-ES" sz="2000" dirty="0">
                <a:latin typeface="Century Gothic" panose="020B0502020202020204" pitchFamily="34" charset="0"/>
              </a:rPr>
              <a:t>: imprime información en papel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A54F2E1-DE70-4EF0-81BA-7E28AA9F5211}"/>
              </a:ext>
            </a:extLst>
          </p:cNvPr>
          <p:cNvSpPr txBox="1"/>
          <p:nvPr/>
        </p:nvSpPr>
        <p:spPr>
          <a:xfrm>
            <a:off x="2605036" y="553887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Dispositivos Adicionales</a:t>
            </a:r>
          </a:p>
        </p:txBody>
      </p:sp>
      <p:pic>
        <p:nvPicPr>
          <p:cNvPr id="2050" name="Picture 2" descr="Gifs Animados de Altavoces">
            <a:extLst>
              <a:ext uri="{FF2B5EF4-FFF2-40B4-BE49-F238E27FC236}">
                <a16:creationId xmlns:a16="http://schemas.microsoft.com/office/drawing/2014/main" id="{DCBF22C3-0D39-482B-8CA1-FFF8187CA2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00" y="3683734"/>
            <a:ext cx="2054411" cy="20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crophone Animated GIF - Cartoons.co">
            <a:extLst>
              <a:ext uri="{FF2B5EF4-FFF2-40B4-BE49-F238E27FC236}">
                <a16:creationId xmlns:a16="http://schemas.microsoft.com/office/drawing/2014/main" id="{72237B5B-91C5-40A9-9D13-7598837621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498" y="3484918"/>
            <a:ext cx="2420582" cy="242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aulexperimentos: GIFs animados de informática">
            <a:extLst>
              <a:ext uri="{FF2B5EF4-FFF2-40B4-BE49-F238E27FC236}">
                <a16:creationId xmlns:a16="http://schemas.microsoft.com/office/drawing/2014/main" id="{06BE347F-3187-4A1C-BF5E-D31408401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8" y="3484918"/>
            <a:ext cx="2729803" cy="204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56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3BB44D8-E0BB-4AF3-999B-1D4F30A4788F}"/>
              </a:ext>
            </a:extLst>
          </p:cNvPr>
          <p:cNvSpPr txBox="1"/>
          <p:nvPr/>
        </p:nvSpPr>
        <p:spPr>
          <a:xfrm>
            <a:off x="2720405" y="1542349"/>
            <a:ext cx="6094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Comenta en el grupo para que puedes utilizar estos dispositivos en la computadora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A54F2E1-DE70-4EF0-81BA-7E28AA9F5211}"/>
              </a:ext>
            </a:extLst>
          </p:cNvPr>
          <p:cNvSpPr txBox="1"/>
          <p:nvPr/>
        </p:nvSpPr>
        <p:spPr>
          <a:xfrm>
            <a:off x="2605036" y="553887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Dispositivos Adicionales</a:t>
            </a:r>
          </a:p>
        </p:txBody>
      </p:sp>
      <p:pic>
        <p:nvPicPr>
          <p:cNvPr id="2050" name="Picture 2" descr="Gifs Animados de Altavoces">
            <a:extLst>
              <a:ext uri="{FF2B5EF4-FFF2-40B4-BE49-F238E27FC236}">
                <a16:creationId xmlns:a16="http://schemas.microsoft.com/office/drawing/2014/main" id="{DCBF22C3-0D39-482B-8CA1-FFF8187CA2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00" y="3683734"/>
            <a:ext cx="2054411" cy="20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crophone Animated GIF - Cartoons.co">
            <a:extLst>
              <a:ext uri="{FF2B5EF4-FFF2-40B4-BE49-F238E27FC236}">
                <a16:creationId xmlns:a16="http://schemas.microsoft.com/office/drawing/2014/main" id="{72237B5B-91C5-40A9-9D13-7598837621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498" y="3484918"/>
            <a:ext cx="2420582" cy="242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aulexperimentos: GIFs animados de informática">
            <a:extLst>
              <a:ext uri="{FF2B5EF4-FFF2-40B4-BE49-F238E27FC236}">
                <a16:creationId xmlns:a16="http://schemas.microsoft.com/office/drawing/2014/main" id="{06BE347F-3187-4A1C-BF5E-D31408401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8" y="3484918"/>
            <a:ext cx="2729803" cy="204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85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21C48222-D237-4F1C-9176-17E1872189C8}"/>
              </a:ext>
            </a:extLst>
          </p:cNvPr>
          <p:cNvSpPr txBox="1"/>
          <p:nvPr/>
        </p:nvSpPr>
        <p:spPr>
          <a:xfrm>
            <a:off x="2354245" y="1387580"/>
            <a:ext cx="74835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Cámara Web</a:t>
            </a:r>
            <a:r>
              <a:rPr lang="es-ES" sz="2000" dirty="0">
                <a:latin typeface="Century Gothic" panose="020B0502020202020204" pitchFamily="34" charset="0"/>
              </a:rPr>
              <a:t>: tomar fotos y hacer videollamadas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b="1" dirty="0">
                <a:latin typeface="Century Gothic" panose="020B0502020202020204" pitchFamily="34" charset="0"/>
              </a:rPr>
              <a:t>Altavoces y Micrófonos Integrados</a:t>
            </a:r>
            <a:r>
              <a:rPr lang="es-ES" sz="2000" dirty="0">
                <a:latin typeface="Century Gothic" panose="020B0502020202020204" pitchFamily="34" charset="0"/>
              </a:rPr>
              <a:t>: en portátiles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1E9BA5-AA20-4B09-BF14-49B721C1F1E5}"/>
              </a:ext>
            </a:extLst>
          </p:cNvPr>
          <p:cNvSpPr txBox="1"/>
          <p:nvPr/>
        </p:nvSpPr>
        <p:spPr>
          <a:xfrm>
            <a:off x="2745712" y="533790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Accesorios Visuales</a:t>
            </a:r>
          </a:p>
        </p:txBody>
      </p:sp>
      <p:pic>
        <p:nvPicPr>
          <p:cNvPr id="3074" name="Picture 2" descr="Fosmon USB Webcam con Visión Nocturna, 12MP, Honduras | Ubuy">
            <a:extLst>
              <a:ext uri="{FF2B5EF4-FFF2-40B4-BE49-F238E27FC236}">
                <a16:creationId xmlns:a16="http://schemas.microsoft.com/office/drawing/2014/main" id="{E5F6DED8-6A5B-415C-87FA-DFD081028D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438" y="2904992"/>
            <a:ext cx="2808828" cy="280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096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BBA6875-3A53-40D4-AE5E-C5DC18AFCDC7}"/>
              </a:ext>
            </a:extLst>
          </p:cNvPr>
          <p:cNvSpPr txBox="1"/>
          <p:nvPr/>
        </p:nvSpPr>
        <p:spPr>
          <a:xfrm>
            <a:off x="2795954" y="771734"/>
            <a:ext cx="6094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Cómo los componentes trabajan juntos para realizar tareas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49BBA8-BABA-416C-8862-6AF66206FED4}"/>
              </a:ext>
            </a:extLst>
          </p:cNvPr>
          <p:cNvSpPr txBox="1"/>
          <p:nvPr/>
        </p:nvSpPr>
        <p:spPr>
          <a:xfrm>
            <a:off x="2795954" y="238686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Funcionamiento Conjunto</a:t>
            </a:r>
          </a:p>
        </p:txBody>
      </p:sp>
      <p:pic>
        <p:nvPicPr>
          <p:cNvPr id="4098" name="Picture 2" descr="Componentes de un ordenador (WINDOWS/MAC): ¿cuáles son?">
            <a:extLst>
              <a:ext uri="{FF2B5EF4-FFF2-40B4-BE49-F238E27FC236}">
                <a16:creationId xmlns:a16="http://schemas.microsoft.com/office/drawing/2014/main" id="{0E2E6C5B-8BD6-4D87-B251-1858FB12E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931" y="1551003"/>
            <a:ext cx="6183086" cy="463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692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BBA6875-3A53-40D4-AE5E-C5DC18AFCDC7}"/>
              </a:ext>
            </a:extLst>
          </p:cNvPr>
          <p:cNvSpPr txBox="1"/>
          <p:nvPr/>
        </p:nvSpPr>
        <p:spPr>
          <a:xfrm>
            <a:off x="2795954" y="771734"/>
            <a:ext cx="6094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Comenta en grupo para que sirven cada uno de los componentes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49BBA8-BABA-416C-8862-6AF66206FED4}"/>
              </a:ext>
            </a:extLst>
          </p:cNvPr>
          <p:cNvSpPr txBox="1"/>
          <p:nvPr/>
        </p:nvSpPr>
        <p:spPr>
          <a:xfrm>
            <a:off x="2795954" y="238686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Funcionamiento Conjunto</a:t>
            </a:r>
          </a:p>
        </p:txBody>
      </p:sp>
      <p:pic>
        <p:nvPicPr>
          <p:cNvPr id="4098" name="Picture 2" descr="Componentes de un ordenador (WINDOWS/MAC): ¿cuáles son?">
            <a:extLst>
              <a:ext uri="{FF2B5EF4-FFF2-40B4-BE49-F238E27FC236}">
                <a16:creationId xmlns:a16="http://schemas.microsoft.com/office/drawing/2014/main" id="{0E2E6C5B-8BD6-4D87-B251-1858FB12E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931" y="1551003"/>
            <a:ext cx="6183086" cy="463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943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2273417" y="2357307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1, 2 y 3</a:t>
            </a:r>
          </a:p>
          <a:p>
            <a:pPr algn="ctr"/>
            <a:r>
              <a:rPr lang="es-MX" sz="4400" dirty="0"/>
              <a:t>Habilidad  1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299189" y="1990862"/>
            <a:ext cx="989901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/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¿Que es una computadora?</a:t>
            </a:r>
          </a:p>
          <a:p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¿De cuantas partes se compone una computadora?</a:t>
            </a:r>
            <a:endParaRPr lang="es-MX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344</Words>
  <Application>Microsoft Office PowerPoint</Application>
  <PresentationFormat>Panorámica</PresentationFormat>
  <Paragraphs>45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78</cp:revision>
  <dcterms:created xsi:type="dcterms:W3CDTF">2020-04-27T12:02:24Z</dcterms:created>
  <dcterms:modified xsi:type="dcterms:W3CDTF">2025-08-08T07:12:43Z</dcterms:modified>
</cp:coreProperties>
</file>