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90" r:id="rId6"/>
    <p:sldId id="276" r:id="rId7"/>
    <p:sldId id="291" r:id="rId8"/>
    <p:sldId id="287" r:id="rId9"/>
    <p:sldId id="288" r:id="rId10"/>
    <p:sldId id="289" r:id="rId11"/>
    <p:sldId id="261" r:id="rId12"/>
    <p:sldId id="269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90"/>
          </p14:sldIdLst>
        </p14:section>
        <p14:section name="Expandir" id="{1F311B36-2096-416C-AC21-E451877F9B48}">
          <p14:sldIdLst>
            <p14:sldId id="276"/>
            <p14:sldId id="291"/>
            <p14:sldId id="287"/>
            <p14:sldId id="288"/>
            <p14:sldId id="289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47C599C-B08A-49CB-B0C3-28FC6A7790D7}"/>
              </a:ext>
            </a:extLst>
          </p:cNvPr>
          <p:cNvSpPr txBox="1"/>
          <p:nvPr/>
        </p:nvSpPr>
        <p:spPr>
          <a:xfrm>
            <a:off x="2202426" y="2732123"/>
            <a:ext cx="8219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Century Gothic" panose="020B0502020202020204" pitchFamily="34" charset="0"/>
              </a:rPr>
              <a:t>¿Qué es la Interfaz del Sistema Operativo?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Es la “cara” que ves cuando usas la </a:t>
            </a:r>
            <a:r>
              <a:rPr lang="es-ES" dirty="0" err="1">
                <a:latin typeface="Century Gothic" panose="020B0502020202020204" pitchFamily="34" charset="0"/>
              </a:rPr>
              <a:t>compu</a:t>
            </a:r>
            <a:r>
              <a:rPr lang="es-ES" dirty="0">
                <a:latin typeface="Century Gothic" panose="020B0502020202020204" pitchFamily="34" charset="0"/>
              </a:rPr>
              <a:t> o tableta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Permite comunicarte con la máquina usando imágenes y botones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Sin interfaz, solo veríamos una pantalla negra con letras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682256" y="3738601"/>
            <a:ext cx="38501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interfaz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escritorio de Windows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Iconos principales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barra de tareas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 err="1">
                <a:latin typeface="Century Gothic" panose="020B0502020202020204" pitchFamily="34" charset="0"/>
              </a:rPr>
              <a:t>AltGr</a:t>
            </a:r>
            <a:r>
              <a:rPr lang="es-MX" sz="2000" dirty="0">
                <a:latin typeface="Century Gothic" panose="020B0502020202020204" pitchFamily="34" charset="0"/>
              </a:rPr>
              <a:t> (flechas)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Inicio + y -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545A2B-D22F-446B-9A47-0CA8E4B3D7D5}"/>
              </a:ext>
            </a:extLst>
          </p:cNvPr>
          <p:cNvSpPr txBox="1"/>
          <p:nvPr/>
        </p:nvSpPr>
        <p:spPr>
          <a:xfrm>
            <a:off x="796413" y="412559"/>
            <a:ext cx="111399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dirty="0">
                <a:latin typeface="Century Gothic" panose="020B0502020202020204" pitchFamily="34" charset="0"/>
              </a:rPr>
            </a:br>
            <a:r>
              <a:rPr lang="es-ES" dirty="0">
                <a:latin typeface="Century Gothic" panose="020B0502020202020204" pitchFamily="34" charset="0"/>
              </a:rPr>
              <a:t>Explorar la interfaz del sistema operativo para interactuar de forma efectiva con las herramientas básicas de la computadora.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EDAEEF-E15A-4A40-A46E-A4FE08E29A97}"/>
              </a:ext>
            </a:extLst>
          </p:cNvPr>
          <p:cNvSpPr txBox="1"/>
          <p:nvPr/>
        </p:nvSpPr>
        <p:spPr>
          <a:xfrm>
            <a:off x="796412" y="2075580"/>
            <a:ext cx="113955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dirty="0">
                <a:latin typeface="Century Gothic" panose="020B0502020202020204" pitchFamily="34" charset="0"/>
              </a:rPr>
            </a:br>
            <a:r>
              <a:rPr lang="es-ES" dirty="0">
                <a:latin typeface="Century Gothic" panose="020B0502020202020204" pitchFamily="34" charset="0"/>
              </a:rPr>
              <a:t>Navegar por la interfaz gráfica del sistema operativo, utilizando elementos como iconos, ventanas, menús y botones para acceder a programas y funciones básicas.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BC5A14-7F12-E6D0-2FAF-9BD745A8BA00}"/>
              </a:ext>
            </a:extLst>
          </p:cNvPr>
          <p:cNvSpPr txBox="1"/>
          <p:nvPr/>
        </p:nvSpPr>
        <p:spPr>
          <a:xfrm>
            <a:off x="4512733" y="220134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Century Gothic" panose="020B0502020202020204" pitchFamily="34" charset="0"/>
              </a:rPr>
              <a:t>La interfaz</a:t>
            </a:r>
            <a:endParaRPr lang="es-MX" sz="2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User interface GIF - Conseguir el mejor gif en GIFER">
            <a:extLst>
              <a:ext uri="{FF2B5EF4-FFF2-40B4-BE49-F238E27FC236}">
                <a16:creationId xmlns:a16="http://schemas.microsoft.com/office/drawing/2014/main" id="{8CBE5D99-6625-4111-A8AE-5BE9B6836B8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71" y="1354393"/>
            <a:ext cx="3902177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A8329D1-8461-0C96-B0E8-409ED28E23CE}"/>
              </a:ext>
            </a:extLst>
          </p:cNvPr>
          <p:cNvSpPr txBox="1"/>
          <p:nvPr/>
        </p:nvSpPr>
        <p:spPr>
          <a:xfrm>
            <a:off x="1783840" y="861283"/>
            <a:ext cx="96738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Qué juegos de mesa has jugado?</a:t>
            </a:r>
          </a:p>
          <a:p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¿Has </a:t>
            </a:r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interactuado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con alguien?</a:t>
            </a:r>
          </a:p>
          <a:p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¿Haz </a:t>
            </a:r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interactuado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con una máquina?</a:t>
            </a:r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9641F80-2A02-21FC-FB83-B392724738AC}"/>
              </a:ext>
            </a:extLst>
          </p:cNvPr>
          <p:cNvSpPr txBox="1"/>
          <p:nvPr/>
        </p:nvSpPr>
        <p:spPr>
          <a:xfrm>
            <a:off x="5304366" y="250070"/>
            <a:ext cx="1583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Interfaz</a:t>
            </a:r>
            <a:endParaRPr lang="es-MX" sz="2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1A391D-7A9A-6EDC-7E95-3C3E5CA13BD5}"/>
              </a:ext>
            </a:extLst>
          </p:cNvPr>
          <p:cNvSpPr txBox="1"/>
          <p:nvPr/>
        </p:nvSpPr>
        <p:spPr>
          <a:xfrm>
            <a:off x="1076325" y="6488668"/>
            <a:ext cx="9525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rgbClr val="FF0000"/>
                </a:solidFill>
              </a:rPr>
              <a:t>Interacción</a:t>
            </a:r>
            <a:r>
              <a:rPr lang="es-ES" sz="1800" dirty="0"/>
              <a:t> o relación recíproca, especialmente entre un ordenador y el usuario, interaccionar. </a:t>
            </a:r>
            <a:endParaRPr lang="es-MX" sz="1800" dirty="0"/>
          </a:p>
        </p:txBody>
      </p:sp>
      <p:pic>
        <p:nvPicPr>
          <p:cNvPr id="8" name="Picture 8" descr="La nueva Nintendo Switch usará una pantalla OLED de Samsung">
            <a:extLst>
              <a:ext uri="{FF2B5EF4-FFF2-40B4-BE49-F238E27FC236}">
                <a16:creationId xmlns:a16="http://schemas.microsoft.com/office/drawing/2014/main" id="{F49AF1BC-EF97-3A19-029A-A485BA680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735349"/>
            <a:ext cx="4147830" cy="248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ouch Me">
            <a:extLst>
              <a:ext uri="{FF2B5EF4-FFF2-40B4-BE49-F238E27FC236}">
                <a16:creationId xmlns:a16="http://schemas.microsoft.com/office/drawing/2014/main" id="{70CFACC3-072B-2845-4226-0FB916786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840" y="2735349"/>
            <a:ext cx="3260140" cy="244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5AD621F-4A62-5605-957F-3831A8BD12A8}"/>
              </a:ext>
            </a:extLst>
          </p:cNvPr>
          <p:cNvSpPr txBox="1"/>
          <p:nvPr/>
        </p:nvSpPr>
        <p:spPr>
          <a:xfrm>
            <a:off x="1698115" y="5596607"/>
            <a:ext cx="9673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Para </a:t>
            </a:r>
            <a:r>
              <a:rPr lang="es-ES" sz="20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interactuar 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con una máquina necesitas una interfaz</a:t>
            </a:r>
          </a:p>
        </p:txBody>
      </p:sp>
    </p:spTree>
    <p:extLst>
      <p:ext uri="{BB962C8B-B14F-4D97-AF65-F5344CB8AC3E}">
        <p14:creationId xmlns:p14="http://schemas.microsoft.com/office/powerpoint/2010/main" val="407688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226591A8-725A-0C01-8F2D-F4E4B5579BAE}"/>
              </a:ext>
            </a:extLst>
          </p:cNvPr>
          <p:cNvSpPr txBox="1"/>
          <p:nvPr/>
        </p:nvSpPr>
        <p:spPr>
          <a:xfrm>
            <a:off x="4851258" y="151045"/>
            <a:ext cx="1888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La interfaz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C14288-B81A-9560-B870-29505795ED99}"/>
              </a:ext>
            </a:extLst>
          </p:cNvPr>
          <p:cNvSpPr txBox="1"/>
          <p:nvPr/>
        </p:nvSpPr>
        <p:spPr>
          <a:xfrm>
            <a:off x="533400" y="762909"/>
            <a:ext cx="10944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interfaz de usuario es el medio con que el usuario puede comunicarse con una máquina, equipo, computadora o dispositivo, y comprende todos los puntos de contacto entre el usuario y el equipo</a:t>
            </a:r>
            <a:endParaRPr lang="es-MX" sz="2400" dirty="0"/>
          </a:p>
        </p:txBody>
      </p:sp>
      <p:pic>
        <p:nvPicPr>
          <p:cNvPr id="1026" name="Picture 2" descr="Pin page">
            <a:extLst>
              <a:ext uri="{FF2B5EF4-FFF2-40B4-BE49-F238E27FC236}">
                <a16:creationId xmlns:a16="http://schemas.microsoft.com/office/drawing/2014/main" id="{A0E7A1E6-2EBA-D74D-F347-6742F4086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8" y="2882880"/>
            <a:ext cx="5328243" cy="224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indows 11: The Ars Technica review - Ars Technica">
            <a:extLst>
              <a:ext uri="{FF2B5EF4-FFF2-40B4-BE49-F238E27FC236}">
                <a16:creationId xmlns:a16="http://schemas.microsoft.com/office/drawing/2014/main" id="{038FD405-4C6C-ADF9-6F65-E484C64CF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92" y="2290572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AA05C7F-0A00-4B1F-BA2A-8603F057F1EB}"/>
              </a:ext>
            </a:extLst>
          </p:cNvPr>
          <p:cNvSpPr txBox="1"/>
          <p:nvPr/>
        </p:nvSpPr>
        <p:spPr>
          <a:xfrm>
            <a:off x="1759974" y="1138450"/>
            <a:ext cx="85147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Nos ayuda a entender y usar la </a:t>
            </a:r>
            <a:r>
              <a:rPr lang="es-ES" dirty="0" err="1">
                <a:latin typeface="Century Gothic" panose="020B0502020202020204" pitchFamily="34" charset="0"/>
              </a:rPr>
              <a:t>compu</a:t>
            </a:r>
            <a:r>
              <a:rPr lang="es-ES" dirty="0">
                <a:latin typeface="Century Gothic" panose="020B0502020202020204" pitchFamily="34" charset="0"/>
              </a:rPr>
              <a:t> fácilmente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Permite abrir juegos, programas y apagar el aparato con un clic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Gracias a la interfaz, ¡no necesitamos aprender el idioma de las máquinas!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7B71A6-EB4F-41D7-AE2D-461DBAD1A7F3}"/>
              </a:ext>
            </a:extLst>
          </p:cNvPr>
          <p:cNvSpPr txBox="1"/>
          <p:nvPr/>
        </p:nvSpPr>
        <p:spPr>
          <a:xfrm>
            <a:off x="2969342" y="40526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 la Interfaz?</a:t>
            </a:r>
          </a:p>
        </p:txBody>
      </p:sp>
    </p:spTree>
    <p:extLst>
      <p:ext uri="{BB962C8B-B14F-4D97-AF65-F5344CB8AC3E}">
        <p14:creationId xmlns:p14="http://schemas.microsoft.com/office/powerpoint/2010/main" val="753891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42CA0-719C-D856-1CFD-3C0DF3668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13B78-2908-635B-4AB0-A92C474A98CB}"/>
              </a:ext>
            </a:extLst>
          </p:cNvPr>
          <p:cNvSpPr txBox="1"/>
          <p:nvPr/>
        </p:nvSpPr>
        <p:spPr>
          <a:xfrm>
            <a:off x="4851258" y="151045"/>
            <a:ext cx="1888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La interfaz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C3497F1-0CC5-45CE-053C-FC418ECA2311}"/>
              </a:ext>
            </a:extLst>
          </p:cNvPr>
          <p:cNvSpPr txBox="1"/>
          <p:nvPr/>
        </p:nvSpPr>
        <p:spPr>
          <a:xfrm>
            <a:off x="533400" y="762909"/>
            <a:ext cx="10944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A la interfaz de una computadora se le llama escritorio de Windows y es el área que utilizas en la pantalla para poder realizar todos tus trabajos.</a:t>
            </a:r>
            <a:endParaRPr 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B7801E4-465D-AE9F-2612-B6A72AD7E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018" y="1581975"/>
            <a:ext cx="6860708" cy="386039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DF62DD0-7DB9-7774-438C-8E15E16CC54E}"/>
              </a:ext>
            </a:extLst>
          </p:cNvPr>
          <p:cNvSpPr txBox="1"/>
          <p:nvPr/>
        </p:nvSpPr>
        <p:spPr>
          <a:xfrm>
            <a:off x="4462850" y="5553553"/>
            <a:ext cx="4552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Escritorio de Windows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21182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39C3F-BB2F-211F-F5AB-67C32EC5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50727A51-3CF8-E3BA-591B-FDF15ACFB61D}"/>
              </a:ext>
            </a:extLst>
          </p:cNvPr>
          <p:cNvSpPr txBox="1"/>
          <p:nvPr/>
        </p:nvSpPr>
        <p:spPr>
          <a:xfrm>
            <a:off x="3593958" y="151045"/>
            <a:ext cx="558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Partes del escritorio de Windows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C31919-1344-9D54-64A2-DBEE08964602}"/>
              </a:ext>
            </a:extLst>
          </p:cNvPr>
          <p:cNvSpPr txBox="1"/>
          <p:nvPr/>
        </p:nvSpPr>
        <p:spPr>
          <a:xfrm>
            <a:off x="361950" y="904337"/>
            <a:ext cx="10944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El escritorio de Windows se compone de las siguientes partes</a:t>
            </a:r>
            <a:endParaRPr lang="es-MX" sz="2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B442E29-7A3C-FC3F-028C-3327E50F8409}"/>
              </a:ext>
            </a:extLst>
          </p:cNvPr>
          <p:cNvSpPr txBox="1"/>
          <p:nvPr/>
        </p:nvSpPr>
        <p:spPr>
          <a:xfrm>
            <a:off x="10220329" y="2992403"/>
            <a:ext cx="1685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Escritorio de </a:t>
            </a: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Windows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96AD09-E1F7-17DE-B8DB-752B1C06EB70}"/>
              </a:ext>
            </a:extLst>
          </p:cNvPr>
          <p:cNvSpPr txBox="1"/>
          <p:nvPr/>
        </p:nvSpPr>
        <p:spPr>
          <a:xfrm>
            <a:off x="668804" y="2997482"/>
            <a:ext cx="1076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Iconos</a:t>
            </a:r>
            <a:endParaRPr lang="es-MX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4E2265-30A5-A2A0-4822-978A2BD76B17}"/>
              </a:ext>
            </a:extLst>
          </p:cNvPr>
          <p:cNvSpPr txBox="1"/>
          <p:nvPr/>
        </p:nvSpPr>
        <p:spPr>
          <a:xfrm>
            <a:off x="10315578" y="4912557"/>
            <a:ext cx="1590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Barra de tareas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FD2556-50A9-B39C-199B-C4C95F851F71}"/>
              </a:ext>
            </a:extLst>
          </p:cNvPr>
          <p:cNvSpPr txBox="1"/>
          <p:nvPr/>
        </p:nvSpPr>
        <p:spPr>
          <a:xfrm>
            <a:off x="4352925" y="5753608"/>
            <a:ext cx="1590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Botón inicio</a:t>
            </a:r>
            <a:endParaRPr lang="es-MX" sz="24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2D3616-36FA-4DF3-DD66-D1E63DD04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593" y="1581975"/>
            <a:ext cx="6860708" cy="3860398"/>
          </a:xfrm>
          <a:prstGeom prst="rect">
            <a:avLst/>
          </a:prstGeom>
        </p:spPr>
      </p:pic>
      <p:sp>
        <p:nvSpPr>
          <p:cNvPr id="9" name="Cerrar llave 8">
            <a:extLst>
              <a:ext uri="{FF2B5EF4-FFF2-40B4-BE49-F238E27FC236}">
                <a16:creationId xmlns:a16="http://schemas.microsoft.com/office/drawing/2014/main" id="{E9030A00-76A5-084C-5802-2A0FA5C89A31}"/>
              </a:ext>
            </a:extLst>
          </p:cNvPr>
          <p:cNvSpPr/>
          <p:nvPr/>
        </p:nvSpPr>
        <p:spPr>
          <a:xfrm>
            <a:off x="9258301" y="1581975"/>
            <a:ext cx="733424" cy="35901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: hacia la izquierda 9">
            <a:extLst>
              <a:ext uri="{FF2B5EF4-FFF2-40B4-BE49-F238E27FC236}">
                <a16:creationId xmlns:a16="http://schemas.microsoft.com/office/drawing/2014/main" id="{7691331D-5F0B-93FB-1B95-6D2941505289}"/>
              </a:ext>
            </a:extLst>
          </p:cNvPr>
          <p:cNvSpPr/>
          <p:nvPr/>
        </p:nvSpPr>
        <p:spPr>
          <a:xfrm>
            <a:off x="9463093" y="5266500"/>
            <a:ext cx="757236" cy="17587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: hacia la izquierda 10">
            <a:extLst>
              <a:ext uri="{FF2B5EF4-FFF2-40B4-BE49-F238E27FC236}">
                <a16:creationId xmlns:a16="http://schemas.microsoft.com/office/drawing/2014/main" id="{6B7F68B8-5C99-AB1C-9BEB-F90FCF3B3EA5}"/>
              </a:ext>
            </a:extLst>
          </p:cNvPr>
          <p:cNvSpPr/>
          <p:nvPr/>
        </p:nvSpPr>
        <p:spPr>
          <a:xfrm rot="5400000">
            <a:off x="4820646" y="5527275"/>
            <a:ext cx="312505" cy="23795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: hacia la izquierda 12">
            <a:extLst>
              <a:ext uri="{FF2B5EF4-FFF2-40B4-BE49-F238E27FC236}">
                <a16:creationId xmlns:a16="http://schemas.microsoft.com/office/drawing/2014/main" id="{8ACF5333-A34D-F66B-A3A6-8CF88A00E96E}"/>
              </a:ext>
            </a:extLst>
          </p:cNvPr>
          <p:cNvSpPr/>
          <p:nvPr/>
        </p:nvSpPr>
        <p:spPr>
          <a:xfrm rot="10800000">
            <a:off x="1664169" y="3109600"/>
            <a:ext cx="757236" cy="17587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000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EDE0D-2FBA-287C-67E3-D7A4A871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71E9969-8778-E33A-9EA0-F89BA80344E3}"/>
              </a:ext>
            </a:extLst>
          </p:cNvPr>
          <p:cNvSpPr txBox="1"/>
          <p:nvPr/>
        </p:nvSpPr>
        <p:spPr>
          <a:xfrm>
            <a:off x="3593958" y="151045"/>
            <a:ext cx="558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Partes del escritorio de Windows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97AC26-0EA4-A61B-8FCE-CFF400DFFACC}"/>
              </a:ext>
            </a:extLst>
          </p:cNvPr>
          <p:cNvSpPr txBox="1"/>
          <p:nvPr/>
        </p:nvSpPr>
        <p:spPr>
          <a:xfrm>
            <a:off x="4603984" y="721889"/>
            <a:ext cx="244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¿Para qué sirven?</a:t>
            </a:r>
            <a:endParaRPr lang="es-MX" sz="2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015D424-59D0-74A1-0341-4DACB9E9277A}"/>
              </a:ext>
            </a:extLst>
          </p:cNvPr>
          <p:cNvSpPr txBox="1"/>
          <p:nvPr/>
        </p:nvSpPr>
        <p:spPr>
          <a:xfrm>
            <a:off x="1625038" y="1544603"/>
            <a:ext cx="8852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Escritorio de Windows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: es el área que tienes en tu computadora para poder trabajar.</a:t>
            </a:r>
            <a:endParaRPr lang="es-MX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1AACD5-CAAF-E63C-20FD-B4CF9C342DD5}"/>
              </a:ext>
            </a:extLst>
          </p:cNvPr>
          <p:cNvSpPr txBox="1"/>
          <p:nvPr/>
        </p:nvSpPr>
        <p:spPr>
          <a:xfrm>
            <a:off x="1625039" y="2506050"/>
            <a:ext cx="8941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Iconos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: los iconos representan a los programas que tienes en tu computadora</a:t>
            </a: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y se utilizan para ejecutar los programas y utilizarlos.</a:t>
            </a:r>
            <a:endParaRPr lang="es-MX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9443BE-8F72-5EAA-1650-523E235ADFC8}"/>
              </a:ext>
            </a:extLst>
          </p:cNvPr>
          <p:cNvSpPr txBox="1"/>
          <p:nvPr/>
        </p:nvSpPr>
        <p:spPr>
          <a:xfrm>
            <a:off x="1625038" y="4820222"/>
            <a:ext cx="8852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Barra de tareas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: te muestra los programas más utilizados y los programas que se están ejecutando o tienes abiertos además de otras funciones como la fecha, la hora, el audio etc.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80E7B9A-2876-996D-03D8-92D04E219776}"/>
              </a:ext>
            </a:extLst>
          </p:cNvPr>
          <p:cNvSpPr txBox="1"/>
          <p:nvPr/>
        </p:nvSpPr>
        <p:spPr>
          <a:xfrm>
            <a:off x="1628447" y="3663136"/>
            <a:ext cx="8938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helvetica" panose="020B0604020202020204" pitchFamily="34" charset="0"/>
              </a:rPr>
              <a:t>Botón inicio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: te muestra un menú donde encontraras todos los programas que puedes utilizar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673936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11</a:t>
            </a:r>
          </a:p>
          <a:p>
            <a:pPr algn="ctr"/>
            <a:r>
              <a:rPr lang="es-MX" sz="4400"/>
              <a:t>Habilidad 6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¿De que partes se compone el escritorio de Windows?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 es la interfaz de una computadora?</a:t>
            </a:r>
          </a:p>
          <a:p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Qué nombre tiene cada sistema operativo?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2076</TotalTime>
  <Words>442</Words>
  <Application>Microsoft Office PowerPoint</Application>
  <PresentationFormat>Panorámica</PresentationFormat>
  <Paragraphs>57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92</cp:revision>
  <dcterms:created xsi:type="dcterms:W3CDTF">2020-04-27T12:02:24Z</dcterms:created>
  <dcterms:modified xsi:type="dcterms:W3CDTF">2025-08-08T16:53:29Z</dcterms:modified>
</cp:coreProperties>
</file>