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75" r:id="rId3"/>
    <p:sldId id="277" r:id="rId4"/>
    <p:sldId id="272" r:id="rId5"/>
    <p:sldId id="286" r:id="rId6"/>
    <p:sldId id="292" r:id="rId7"/>
    <p:sldId id="303" r:id="rId8"/>
    <p:sldId id="304" r:id="rId9"/>
    <p:sldId id="305" r:id="rId10"/>
    <p:sldId id="306" r:id="rId11"/>
    <p:sldId id="298" r:id="rId12"/>
    <p:sldId id="299" r:id="rId13"/>
    <p:sldId id="300" r:id="rId14"/>
    <p:sldId id="301" r:id="rId15"/>
    <p:sldId id="302" r:id="rId16"/>
    <p:sldId id="261" r:id="rId17"/>
    <p:sldId id="269" r:id="rId18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ema o lección" id="{655B438D-ABD5-40D8-AC67-2790A15A4CEC}">
          <p14:sldIdLst>
            <p14:sldId id="275"/>
          </p14:sldIdLst>
        </p14:section>
        <p14:section name="Fin en mente y agenda" id="{10866D54-4FCC-4C4E-9759-439E0712A184}">
          <p14:sldIdLst>
            <p14:sldId id="277"/>
          </p14:sldIdLst>
        </p14:section>
        <p14:section name="Captura 1" id="{FDD92706-541F-45CC-9ED9-C2962E8C74A8}">
          <p14:sldIdLst>
            <p14:sldId id="272"/>
          </p14:sldIdLst>
        </p14:section>
        <p14:section name="Captura 2" id="{CFDF35B1-1161-4EDA-ADE8-7F003C77270D}">
          <p14:sldIdLst>
            <p14:sldId id="286"/>
          </p14:sldIdLst>
        </p14:section>
        <p14:section name="Expandir" id="{1F311B36-2096-416C-AC21-E451877F9B48}">
          <p14:sldIdLst>
            <p14:sldId id="292"/>
            <p14:sldId id="303"/>
            <p14:sldId id="304"/>
            <p14:sldId id="305"/>
            <p14:sldId id="306"/>
            <p14:sldId id="298"/>
            <p14:sldId id="299"/>
            <p14:sldId id="300"/>
            <p14:sldId id="301"/>
            <p14:sldId id="302"/>
          </p14:sldIdLst>
        </p14:section>
        <p14:section name="Aplicar" id="{4DA894D9-22A9-4CC8-B23E-76C50A60B935}">
          <p14:sldIdLst>
            <p14:sldId id="261"/>
          </p14:sldIdLst>
        </p14:section>
        <p14:section name="Enseñar / compartir" id="{F1649AFE-15FA-47C7-9460-5374F6437C97}">
          <p14:sldIdLst>
            <p14:sldId id="26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c" initials="p" lastIdx="1" clrIdx="0">
    <p:extLst>
      <p:ext uri="{19B8F6BF-5375-455C-9EA6-DF929625EA0E}">
        <p15:presenceInfo xmlns:p15="http://schemas.microsoft.com/office/powerpoint/2012/main" userId="pc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7" d="100"/>
          <a:sy n="97" d="100"/>
        </p:scale>
        <p:origin x="94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61BC93-CA86-43C8-B448-AE1824923F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65302C9-3908-45EE-A6FB-E016E0B4E0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02F2B54-5157-46C5-9F6D-37AAE357D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09B1173-782A-4768-ADE6-7E9D427BC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476E427-605F-46FD-99DB-FECA0DCB7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54911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6AB21C-97F9-4261-A25E-1EEE5D3DE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217BC0C-04DC-449A-A277-0856BE0ED7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5196DFD-3FA9-4F74-A616-8CB0079C5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9639681-4B4E-454A-BC09-FE96B7279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3FB2739-E9A9-42BD-BDAD-0B46C89BC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8583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349A42-A99C-4E97-BABD-934B681C5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11852FA-FC61-483C-B5C1-8F2862A08D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4145F0F-7C07-440C-9DA7-5CE3D1859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5695014-AA8F-4F6C-84A5-27D54FAB0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977DD52-4CC1-45EF-B1D9-E7B961E30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5607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EABFB4-4BBE-4DAA-8D85-A4589188F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DDD6215-0FFC-44C5-A48B-5862FC6F41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0754A8B-5383-4196-8CB4-148828E20B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363330D-5FC8-4B60-8B40-92B5CC088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98AB997-EEC0-4B72-932D-C0F292B78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ED410F6-1FC3-48B3-9BE5-84953282B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37204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6F8EF3-221E-4381-9020-31FA12D56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506D4AB-637D-4CC1-8AC0-64F5FCF73F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0235625-010E-401F-8208-57DD03FFAF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97D02AF-9D55-4F7C-8FAE-68E6E27FE8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F4648B7-F8AD-4E72-8255-0F1044E22B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6BB1307-6674-4832-B9EF-C81E5DB1E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D124EB3-4A9F-424F-8293-AD8D6A8C3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EDBA1A9-593B-4E2D-98FA-18BCDE390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07540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79D18E-94DE-46D3-A853-9C5967EEE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C16836F-D54E-41E2-B98E-04DC0B170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5F3EBD5-B6F5-4C12-8983-D6A2BD4E4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435C320-8B87-43F5-B47B-A8C762836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63780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1D9315C-C9E0-49DB-9518-CC6D666FA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47D7C7C-EB98-42D6-A57E-B1BCB328B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571332B-2B37-4AD5-AD0B-73702605C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95010E80-EA2B-4041-BF2D-749D0FE6BC26}"/>
              </a:ext>
            </a:extLst>
          </p:cNvPr>
          <p:cNvSpPr/>
          <p:nvPr userDrawn="1"/>
        </p:nvSpPr>
        <p:spPr>
          <a:xfrm>
            <a:off x="0" y="6477850"/>
            <a:ext cx="10662557" cy="6106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/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D77FE3B7-A25E-3C49-37CE-827538F20F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42159" y="6257557"/>
            <a:ext cx="1223282" cy="562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435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32BD2E-6F4E-4391-BA5B-652686150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B6F54C0-FD07-4DF7-9610-9AF47DE891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99EC189-3B58-4750-8EE7-01736FC143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B2AAEA6-044B-4C42-97D9-6F79F99DE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B53A7B3-6E6F-4605-BCA0-0DCB9B749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AF0D486-3CAF-4A33-AC93-8319F77BE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90445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C384F5-687F-4E4C-AEA5-5D15BA70F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FE4798A-37E2-46A3-B9A7-7416CEF892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09BD87F-350E-48C6-8BE6-EC69293B55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04BA37F-5275-4F2F-A4F1-BCCAF43E6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D092528-F5D4-4F6E-9A1A-7F5EE06F0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B48A0C0-9590-41D7-AB04-1EA5BC5B3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9165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D8342D-5CBC-43DF-8E10-3D69ADAC7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4C34CAC-74F4-4DE5-B1D1-F3C43D5CFD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CBA96F7-CFFD-4FB2-B55C-DA57576B1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E95382-B913-446A-9D3C-F0974B66B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724B04E-315E-4463-89DF-4F2506820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99511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62DE8CA-C82C-46BB-B03A-3BA4E9273C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3E90E41-396A-4E3D-AC08-E99CD3C332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AAE753E-147F-48F1-B033-CC244679F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85F8311-69DE-48B4-BD58-18B4E230F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D83B9D6-9C8E-47E9-B007-E95A46362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328409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EB6E76-F0FA-8DE2-80A9-87A466BF96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809CCE3-9F45-F6CE-0229-9E720E7A17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1B1F40E-2539-DD91-222E-30A777735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F0C0666-8A90-63DD-0A0C-2FAFD743B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3A1B4C1-A45B-DC18-4D19-7FD968FF6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774653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566911-F98A-736B-9D42-6F2BF2AA8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D494A77-1048-B3A9-D4F4-5BDB6E6843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8C3D2D0-8A28-91F7-2EAF-81C0B5EFC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E54944-4576-365B-FC0E-ACD97D1DC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9E8444E-2E47-0465-E6E9-1B41402F8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327420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C937A9-A822-E8EC-692C-CA1B6297E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9688613-B3C3-8A54-C413-F3B094C8AF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5C51214-945F-2D23-01D8-4B0497961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156D1BD-57D4-FDD3-B8C0-EB7F82F4B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B62A6FD-6700-D32C-95C1-0271A59A4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480327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A7F6AE-7BC3-0D0F-59A1-19B74C778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88DBCA7-4229-E19C-2C26-1270C6B13B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AA83D95-B45A-DA10-862F-5ED132F198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B7938DC-5E26-352F-0643-72466E576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5FF87CC-3546-0F10-74CD-D8B86D253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1533BD8-6C3B-5DA7-6F43-AFEDDA810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571941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BE3D14-C75D-4ABA-9505-88A1660A3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00DC5C9-1273-FCF5-A0CE-EC766FF4E2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7D303B7-A35F-35E5-00D7-CBA22D6683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209C64A-E22C-0AF2-9E5C-AFE1FB9D13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C087761-7D3F-3171-D0D4-DCFDB62068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2567B0-2303-F7CF-8C53-141D19CE8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02404D0-40DB-33E8-6BAC-37E1D029E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FC430A4-3050-EB51-6C5E-38E5FCCE5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16460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E7F04D-4D61-B2EB-D960-39678BCD7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7A24A98-F41E-38FC-3C1B-D15E5D6CF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23296FC-012D-CF39-0938-203B0A437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FA8C78C-88EE-D1AA-2EB1-60DCEDA42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178937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01AABA1-0D0A-0213-9A66-6AE75AA6E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EB88FA7-DEF2-172F-2B88-8EF5F72B8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40B8F84-0573-9A30-36DA-953825734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682421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0074F4-8F66-ED8B-2D7B-E17782AD0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7D9A635-D799-1B5E-B1DA-89DAD5A551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4DD76F3-2D4B-AB7F-3D09-5F4BF0B83B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7AD61CA-FFD4-8C67-11F2-5AA414344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117D4C0-DE3C-7AA6-F2DA-48A6A86EB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0C02790-062F-93CE-31AC-ECC7CDDC2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596684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21088-E345-2660-709F-36146D3AE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9759464-B7C1-4C77-2BEC-1DF5C7704B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5DF8378-E8FE-0DBB-F927-4A9BCB8CCF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634A706-22CB-CEE6-E1AD-4C51EBAF5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D21C00A-BE6E-77B7-60E6-BCC494B73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CEE6233-FF7E-7C41-6155-9DB2C96E0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278403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172FAB-FA67-2831-9A66-01859E6B6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63C423B-7377-618D-DA44-17FA50E6EF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9D7BD5C-BA9A-8C9B-0AB4-EAD78B16D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142D18-BBA9-6D04-CBD2-2A324E631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66F5437-6BD2-EA0B-E8AF-FBE3FB5C9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993586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63E687E-5CC5-18BC-FA02-9822CF4884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CFCAFE6-14F6-3798-D20D-D1B5871575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11CA33A-C3E7-8A5C-FBC7-12940AC77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F77E8BF-D307-1796-0AB9-5B007D123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C37EA9C-0279-A08D-14F1-3A950D564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439495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8264F7-6F2D-9463-FC28-43FDEE5CF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DBA02B4-00BB-E0E3-09A3-8ADD63290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857AF88-7732-C888-5970-6C59B6859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886EF23-AA44-CEA0-3A64-5AFFAF7D1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22195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898AF22-EB78-41AC-B765-3150A5888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A82ECFD-CB95-4AAB-85D5-EE9A18DB6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3ED57F0-3388-4846-8ACD-C89B4F544D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88F3C0E-805E-4115-9829-DF5B563484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8611E80-B831-4DAB-B46B-0BC7B7C2A7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14179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21C5EAC-C18F-E3C2-4EB9-C098D0E93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6B5C6B2-B378-53F6-B8F0-1749008624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543F18B-8735-ECDC-E6B5-370C461130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751A8E-C70C-8EC3-2BBB-09F7CF12E2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5FC8A5C-2432-319D-292E-43815682D2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28278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170C590-F33A-4E69-A050-1A25CA3EE61C}"/>
              </a:ext>
            </a:extLst>
          </p:cNvPr>
          <p:cNvSpPr txBox="1"/>
          <p:nvPr/>
        </p:nvSpPr>
        <p:spPr>
          <a:xfrm>
            <a:off x="80236" y="1318063"/>
            <a:ext cx="110483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dirty="0"/>
              <a:t>Tema :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F25EBA4-50FF-4FAA-9D2D-F53B1BEDCE36}"/>
              </a:ext>
            </a:extLst>
          </p:cNvPr>
          <p:cNvSpPr txBox="1"/>
          <p:nvPr/>
        </p:nvSpPr>
        <p:spPr>
          <a:xfrm>
            <a:off x="1465007" y="2191349"/>
            <a:ext cx="996007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1" dirty="0">
                <a:latin typeface="Century Gothic" panose="020B0502020202020204" pitchFamily="34" charset="0"/>
              </a:rPr>
              <a:t>¡Bienvenidos a los caracteres especiales!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Saludo divertido con imágenes animadas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Explicación sencilla: caracteres especiales son símbolos y letras diferentes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Importancia para escribir bien en español</a:t>
            </a:r>
          </a:p>
        </p:txBody>
      </p:sp>
    </p:spTree>
    <p:extLst>
      <p:ext uri="{BB962C8B-B14F-4D97-AF65-F5344CB8AC3E}">
        <p14:creationId xmlns:p14="http://schemas.microsoft.com/office/powerpoint/2010/main" val="1442283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0A2356C8-C622-4A0C-9F39-7430D7DDCCAC}"/>
              </a:ext>
            </a:extLst>
          </p:cNvPr>
          <p:cNvSpPr txBox="1"/>
          <p:nvPr/>
        </p:nvSpPr>
        <p:spPr>
          <a:xfrm>
            <a:off x="485610" y="4308872"/>
            <a:ext cx="385013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>
                <a:solidFill>
                  <a:srgbClr val="FF0000"/>
                </a:solidFill>
                <a:latin typeface="Century Gothic" panose="020B0502020202020204" pitchFamily="34" charset="0"/>
              </a:rPr>
              <a:t>Agenda</a:t>
            </a:r>
            <a:r>
              <a:rPr lang="es-MX" sz="2000" dirty="0">
                <a:latin typeface="Century Gothic" panose="020B0502020202020204" pitchFamily="34" charset="0"/>
              </a:rPr>
              <a:t>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000" dirty="0">
                <a:latin typeface="Century Gothic" panose="020B0502020202020204" pitchFamily="34" charset="0"/>
              </a:rPr>
              <a:t>Los caracteres.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000" dirty="0">
                <a:latin typeface="Century Gothic" panose="020B0502020202020204" pitchFamily="34" charset="0"/>
              </a:rPr>
              <a:t>Los símbolos</a:t>
            </a:r>
          </a:p>
          <a:p>
            <a:endParaRPr lang="es-MX" sz="2000" dirty="0">
              <a:latin typeface="Century Gothic" panose="020B0502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C25E136-ABEA-4526-B2D1-30610F91719F}"/>
              </a:ext>
            </a:extLst>
          </p:cNvPr>
          <p:cNvSpPr txBox="1"/>
          <p:nvPr/>
        </p:nvSpPr>
        <p:spPr>
          <a:xfrm>
            <a:off x="416505" y="274906"/>
            <a:ext cx="1104790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dirty="0">
                <a:solidFill>
                  <a:srgbClr val="FF0000"/>
                </a:solidFill>
                <a:latin typeface="Century Gothic" panose="020B0502020202020204" pitchFamily="34" charset="0"/>
              </a:rPr>
              <a:t>Fin en mente:</a:t>
            </a:r>
            <a:br>
              <a:rPr lang="es-ES" sz="2000" dirty="0">
                <a:latin typeface="Century Gothic" panose="020B0502020202020204" pitchFamily="34" charset="0"/>
              </a:rPr>
            </a:br>
            <a:r>
              <a:rPr lang="es-ES" sz="2000" dirty="0">
                <a:latin typeface="Century Gothic" panose="020B0502020202020204" pitchFamily="34" charset="0"/>
              </a:rPr>
              <a:t>Identificar y utilizar caracteres especiales en el procesador de textos para mejorar la precisión y presentación de documentos escolares.</a:t>
            </a:r>
            <a:endParaRPr lang="es-MX" sz="2000" dirty="0">
              <a:latin typeface="Century Gothic" panose="020B0502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3C5F85E-B090-4DA9-BB69-33EFA9E9A64B}"/>
              </a:ext>
            </a:extLst>
          </p:cNvPr>
          <p:cNvSpPr txBox="1"/>
          <p:nvPr/>
        </p:nvSpPr>
        <p:spPr>
          <a:xfrm>
            <a:off x="485610" y="2211014"/>
            <a:ext cx="1123444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dirty="0">
                <a:solidFill>
                  <a:srgbClr val="FF0000"/>
                </a:solidFill>
                <a:latin typeface="Century Gothic" panose="020B0502020202020204" pitchFamily="34" charset="0"/>
              </a:rPr>
              <a:t>Aprendizaje esperado:</a:t>
            </a:r>
            <a:br>
              <a:rPr lang="es-ES" sz="2000" dirty="0">
                <a:latin typeface="Century Gothic" panose="020B0502020202020204" pitchFamily="34" charset="0"/>
              </a:rPr>
            </a:br>
            <a:r>
              <a:rPr lang="es-ES" sz="2000" dirty="0">
                <a:latin typeface="Century Gothic" panose="020B0502020202020204" pitchFamily="34" charset="0"/>
              </a:rPr>
              <a:t>Insertar caracteres especiales como signos de puntuación, símbolos y acentos mediante el teclado o las herramientas del procesador de textos, aplicándolos correctamente en la redacción de textos escolares.</a:t>
            </a:r>
            <a:endParaRPr lang="es-MX" sz="20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0922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50328FA4-7496-F7F9-3451-67A68333956E}"/>
              </a:ext>
            </a:extLst>
          </p:cNvPr>
          <p:cNvSpPr txBox="1"/>
          <p:nvPr/>
        </p:nvSpPr>
        <p:spPr>
          <a:xfrm>
            <a:off x="3987039" y="451290"/>
            <a:ext cx="38913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000" dirty="0"/>
              <a:t>¿Conoces los siguientes caracteres?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4C2AD801-A2FA-84DD-5EE6-75A2C55C6B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189"/>
          <a:stretch/>
        </p:blipFill>
        <p:spPr bwMode="auto">
          <a:xfrm>
            <a:off x="1015526" y="1391496"/>
            <a:ext cx="11041912" cy="4513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623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ED4CF4B7-455A-2919-CB0B-7C06DC6B6CFF}"/>
              </a:ext>
            </a:extLst>
          </p:cNvPr>
          <p:cNvSpPr txBox="1"/>
          <p:nvPr/>
        </p:nvSpPr>
        <p:spPr>
          <a:xfrm>
            <a:off x="3640449" y="528202"/>
            <a:ext cx="57461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000" dirty="0"/>
              <a:t>¿Qué caracteres has utilizado de la siguiente imagen?</a:t>
            </a:r>
          </a:p>
          <a:p>
            <a:endParaRPr lang="es-MX" sz="2000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42848EE1-B768-EBDD-430E-186981BED7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68" t="51743" r="36100" b="1268"/>
          <a:stretch/>
        </p:blipFill>
        <p:spPr bwMode="auto">
          <a:xfrm>
            <a:off x="3879790" y="1236088"/>
            <a:ext cx="4495089" cy="4874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35540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9C91F2-DA89-E5F0-31B1-06139E0F6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2D4482C0-C0A0-4E73-9A98-ED3FC6F7C571}"/>
              </a:ext>
            </a:extLst>
          </p:cNvPr>
          <p:cNvSpPr txBox="1"/>
          <p:nvPr/>
        </p:nvSpPr>
        <p:spPr>
          <a:xfrm>
            <a:off x="2103690" y="772501"/>
            <a:ext cx="76007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Son letras y símbolos únicos, ejemplo: ñ, á, ¡, ¿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Ayudan a decir lo que queremos correctamente</a:t>
            </a:r>
          </a:p>
          <a:p>
            <a:endParaRPr lang="es-ES" sz="2000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r>
              <a:rPr lang="es-E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Algunos de estos caracteres los podemos utilizar presionando la tecla seleccionada o en combinación con la tecla </a:t>
            </a:r>
            <a:r>
              <a:rPr lang="es-ES" sz="2000" b="0" i="0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Mayús</a:t>
            </a:r>
            <a:r>
              <a:rPr lang="es-ES" sz="2000" dirty="0">
                <a:solidFill>
                  <a:srgbClr val="000000"/>
                </a:solidFill>
                <a:latin typeface="Century Gothic" panose="020B0502020202020204" pitchFamily="34" charset="0"/>
              </a:rPr>
              <a:t>.</a:t>
            </a:r>
            <a:endParaRPr lang="es-ES" sz="2000" b="0" i="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6759CFC-A48D-F8FD-4C37-73A059103C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9554" y="3429000"/>
            <a:ext cx="7024885" cy="2388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72187EA7-5E2E-4C0A-88E9-E50EA28E6638}"/>
              </a:ext>
            </a:extLst>
          </p:cNvPr>
          <p:cNvSpPr txBox="1"/>
          <p:nvPr/>
        </p:nvSpPr>
        <p:spPr>
          <a:xfrm>
            <a:off x="2428569" y="158421"/>
            <a:ext cx="67252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¿Qué son los caracteres especiales?</a:t>
            </a:r>
          </a:p>
        </p:txBody>
      </p:sp>
    </p:spTree>
    <p:extLst>
      <p:ext uri="{BB962C8B-B14F-4D97-AF65-F5344CB8AC3E}">
        <p14:creationId xmlns:p14="http://schemas.microsoft.com/office/powerpoint/2010/main" val="477233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9C91F2-DA89-E5F0-31B1-06139E0F6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85A8150D-FD15-406F-A4CE-7FCAB183A363}"/>
              </a:ext>
            </a:extLst>
          </p:cNvPr>
          <p:cNvSpPr txBox="1"/>
          <p:nvPr/>
        </p:nvSpPr>
        <p:spPr>
          <a:xfrm>
            <a:off x="2050026" y="1130313"/>
            <a:ext cx="7777316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Ejemplo: niño, piña, año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Dibujo de la ñ como una montaña con una banderita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Este carácter es especial por que no existe en los teclados en inglés.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7B38B2E-65B1-4089-8420-EE6F023DDFA4}"/>
              </a:ext>
            </a:extLst>
          </p:cNvPr>
          <p:cNvSpPr txBox="1"/>
          <p:nvPr/>
        </p:nvSpPr>
        <p:spPr>
          <a:xfrm>
            <a:off x="2890684" y="326612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La letra Ñ: ¡el sombrerito divertido!</a:t>
            </a:r>
          </a:p>
        </p:txBody>
      </p:sp>
      <p:pic>
        <p:nvPicPr>
          <p:cNvPr id="5" name="Picture 2" descr="Letra ñ Dancing Sticker - Letra ñ Dancing Funny - Descubre y comparte GIF">
            <a:extLst>
              <a:ext uri="{FF2B5EF4-FFF2-40B4-BE49-F238E27FC236}">
                <a16:creationId xmlns:a16="http://schemas.microsoft.com/office/drawing/2014/main" id="{EB1D4CD9-4611-46B7-955A-82BF25462D6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3018" y="3374452"/>
            <a:ext cx="2533188" cy="2353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95085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9C91F2-DA89-E5F0-31B1-06139E0F6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1ED38D6-5F63-441B-ABB0-7DF7868BFD3B}"/>
              </a:ext>
            </a:extLst>
          </p:cNvPr>
          <p:cNvSpPr txBox="1"/>
          <p:nvPr/>
        </p:nvSpPr>
        <p:spPr>
          <a:xfrm>
            <a:off x="2930013" y="1071321"/>
            <a:ext cx="6096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Se llaman “acentos” y cambian el sonido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Ejemplo: mamá, café, papá, sofá, menú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E24A4E6-283B-4A7A-B74D-6D59F6EB410E}"/>
              </a:ext>
            </a:extLst>
          </p:cNvPr>
          <p:cNvSpPr txBox="1"/>
          <p:nvPr/>
        </p:nvSpPr>
        <p:spPr>
          <a:xfrm>
            <a:off x="2930013" y="247954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Las vocales con acento: á, é, í, </a:t>
            </a:r>
            <a:r>
              <a:rPr lang="es-ES" sz="2400" dirty="0" err="1">
                <a:latin typeface="Century Gothic" panose="020B0502020202020204" pitchFamily="34" charset="0"/>
              </a:rPr>
              <a:t>ó</a:t>
            </a:r>
            <a:r>
              <a:rPr lang="es-ES" sz="2400" dirty="0">
                <a:latin typeface="Century Gothic" panose="020B0502020202020204" pitchFamily="34" charset="0"/>
              </a:rPr>
              <a:t>, ú</a:t>
            </a:r>
          </a:p>
        </p:txBody>
      </p:sp>
      <p:pic>
        <p:nvPicPr>
          <p:cNvPr id="2050" name="Picture 2" descr="Acento, casos especiales">
            <a:extLst>
              <a:ext uri="{FF2B5EF4-FFF2-40B4-BE49-F238E27FC236}">
                <a16:creationId xmlns:a16="http://schemas.microsoft.com/office/drawing/2014/main" id="{6CA340ED-5CFD-4783-878A-6F9658FC7B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388" y="2862723"/>
            <a:ext cx="2381250" cy="2076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82814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9C91F2-DA89-E5F0-31B1-06139E0F6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E0890AC-AE41-456B-84BF-038A958B9E54}"/>
              </a:ext>
            </a:extLst>
          </p:cNvPr>
          <p:cNvSpPr txBox="1"/>
          <p:nvPr/>
        </p:nvSpPr>
        <p:spPr>
          <a:xfrm>
            <a:off x="2035278" y="1317126"/>
            <a:ext cx="756100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Se usan para gritar alegría o sorpresa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Ejemplo: ¡Hola! ¡Qué divertido!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13C2E9D-0315-4A0D-912A-6DD38EB620AC}"/>
              </a:ext>
            </a:extLst>
          </p:cNvPr>
          <p:cNvSpPr txBox="1"/>
          <p:nvPr/>
        </p:nvSpPr>
        <p:spPr>
          <a:xfrm>
            <a:off x="2841523" y="405270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Los signos de exclamación: ¡ ¡ y !</a:t>
            </a:r>
          </a:p>
        </p:txBody>
      </p:sp>
      <p:pic>
        <p:nvPicPr>
          <p:cNvPr id="3074" name="Picture 2" descr="Exlamación animado">
            <a:extLst>
              <a:ext uri="{FF2B5EF4-FFF2-40B4-BE49-F238E27FC236}">
                <a16:creationId xmlns:a16="http://schemas.microsoft.com/office/drawing/2014/main" id="{7E3D5695-B479-4A95-A31D-C867DD57BE2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5407" y="3087327"/>
            <a:ext cx="2077065" cy="2077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7149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9C91F2-DA89-E5F0-31B1-06139E0F6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5C6E60EF-6407-4BF2-9271-B9052D49C6AF}"/>
              </a:ext>
            </a:extLst>
          </p:cNvPr>
          <p:cNvSpPr txBox="1"/>
          <p:nvPr/>
        </p:nvSpPr>
        <p:spPr>
          <a:xfrm>
            <a:off x="2959510" y="1277797"/>
            <a:ext cx="609600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Se usan para preguntar cosas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Ejemplo: ¿Cómo estás? ¿Qué quieres jugar?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Todos preguntan a un compañero usando ¿?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DF2DCEF-E102-438E-86B4-5732E214C6AB}"/>
              </a:ext>
            </a:extLst>
          </p:cNvPr>
          <p:cNvSpPr txBox="1"/>
          <p:nvPr/>
        </p:nvSpPr>
        <p:spPr>
          <a:xfrm>
            <a:off x="2507226" y="415102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Los signos de interrogación: ¿ ? </a:t>
            </a:r>
          </a:p>
        </p:txBody>
      </p:sp>
      <p:pic>
        <p:nvPicPr>
          <p:cNvPr id="4098" name="Picture 2" descr="Gifs animados de signos de interrogación">
            <a:extLst>
              <a:ext uri="{FF2B5EF4-FFF2-40B4-BE49-F238E27FC236}">
                <a16:creationId xmlns:a16="http://schemas.microsoft.com/office/drawing/2014/main" id="{352B7EC3-BA04-438C-A124-08A2E8D146D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177" y="3066329"/>
            <a:ext cx="3333750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69404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1B381F-492F-6770-29B5-EA78E2C44D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9D728691-F380-3DB5-99B7-E4673CC50C49}"/>
              </a:ext>
            </a:extLst>
          </p:cNvPr>
          <p:cNvSpPr txBox="1"/>
          <p:nvPr/>
        </p:nvSpPr>
        <p:spPr>
          <a:xfrm>
            <a:off x="4208439" y="235966"/>
            <a:ext cx="5234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Los caracteres especiales</a:t>
            </a:r>
            <a:endParaRPr lang="es-ES" sz="2800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46C27CE-7381-F9DA-FC7F-6580BAD8D32B}"/>
              </a:ext>
            </a:extLst>
          </p:cNvPr>
          <p:cNvSpPr txBox="1"/>
          <p:nvPr/>
        </p:nvSpPr>
        <p:spPr>
          <a:xfrm>
            <a:off x="579690" y="999186"/>
            <a:ext cx="110326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Estos son algunos caracteres especiales que podemos utilizar en un dispositivo móvil o computadora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6CEDFEF0-3AAD-7711-A2A5-2A89672517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655"/>
          <a:stretch/>
        </p:blipFill>
        <p:spPr bwMode="auto">
          <a:xfrm>
            <a:off x="1483850" y="1961132"/>
            <a:ext cx="8930337" cy="3897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8533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0468F-1010-032C-95D7-2EC92002DB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DDAC183-B714-874C-A614-1E555F50DE82}"/>
              </a:ext>
            </a:extLst>
          </p:cNvPr>
          <p:cNvSpPr txBox="1"/>
          <p:nvPr/>
        </p:nvSpPr>
        <p:spPr>
          <a:xfrm>
            <a:off x="3306049" y="167140"/>
            <a:ext cx="5234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Los caracteres especiales</a:t>
            </a:r>
            <a:endParaRPr lang="es-ES" sz="2800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687678C8-1754-DFB3-CA1C-2FEFF13729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2" t="51391" r="192" b="-736"/>
          <a:stretch/>
        </p:blipFill>
        <p:spPr bwMode="auto">
          <a:xfrm>
            <a:off x="1458213" y="1012549"/>
            <a:ext cx="8930337" cy="3897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65653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F42D73-DB9B-3469-65A0-018A39282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45A89DE-B2EC-151C-1903-FF808CB6298F}"/>
              </a:ext>
            </a:extLst>
          </p:cNvPr>
          <p:cNvSpPr txBox="1"/>
          <p:nvPr/>
        </p:nvSpPr>
        <p:spPr>
          <a:xfrm>
            <a:off x="1871530" y="235966"/>
            <a:ext cx="81868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¿Para qué se utilizan los caracteres especiales?</a:t>
            </a:r>
          </a:p>
          <a:p>
            <a:pPr algn="ctr"/>
            <a:r>
              <a:rPr lang="es-ES" sz="2400" dirty="0">
                <a:solidFill>
                  <a:srgbClr val="000000"/>
                </a:solidFill>
                <a:latin typeface="Century Gothic" panose="020B0502020202020204" pitchFamily="34" charset="0"/>
              </a:rPr>
              <a:t>¿   ?                    ¡   !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7374905A-11ED-7670-9DB2-35470CC61D3C}"/>
              </a:ext>
            </a:extLst>
          </p:cNvPr>
          <p:cNvSpPr txBox="1"/>
          <p:nvPr/>
        </p:nvSpPr>
        <p:spPr>
          <a:xfrm>
            <a:off x="2690501" y="1845891"/>
            <a:ext cx="681099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0" i="1" dirty="0">
                <a:solidFill>
                  <a:srgbClr val="212529"/>
                </a:solidFill>
                <a:effectLst/>
                <a:latin typeface="Century Gothic" panose="020B0502020202020204" pitchFamily="34" charset="0"/>
              </a:rPr>
              <a:t>En qué puedo ayudarle</a:t>
            </a:r>
          </a:p>
          <a:p>
            <a:endParaRPr lang="es-MX" sz="2000" b="0" i="1" dirty="0">
              <a:solidFill>
                <a:srgbClr val="212529"/>
              </a:solidFill>
              <a:effectLst/>
              <a:latin typeface="Century Gothic" panose="020B0502020202020204" pitchFamily="34" charset="0"/>
            </a:endParaRPr>
          </a:p>
          <a:p>
            <a:r>
              <a:rPr lang="es-MX" sz="2000" b="0" i="1" dirty="0">
                <a:solidFill>
                  <a:srgbClr val="212529"/>
                </a:solidFill>
                <a:effectLst/>
                <a:latin typeface="Century Gothic" panose="020B0502020202020204" pitchFamily="34" charset="0"/>
              </a:rPr>
              <a:t>Puedes ayudarme</a:t>
            </a:r>
          </a:p>
          <a:p>
            <a:endParaRPr lang="es-ES" sz="2000" b="0" i="1" dirty="0">
              <a:solidFill>
                <a:srgbClr val="212529"/>
              </a:solidFill>
              <a:effectLst/>
              <a:latin typeface="Century Gothic" panose="020B0502020202020204" pitchFamily="34" charset="0"/>
            </a:endParaRPr>
          </a:p>
          <a:p>
            <a:r>
              <a:rPr lang="es-ES" sz="2000" b="0" i="1" dirty="0">
                <a:solidFill>
                  <a:srgbClr val="212529"/>
                </a:solidFill>
                <a:effectLst/>
                <a:latin typeface="Century Gothic" panose="020B0502020202020204" pitchFamily="34" charset="0"/>
              </a:rPr>
              <a:t>Tienes un lápiz de sobre</a:t>
            </a:r>
          </a:p>
          <a:p>
            <a:endParaRPr lang="es-ES" sz="2000" i="1" dirty="0">
              <a:solidFill>
                <a:srgbClr val="212529"/>
              </a:solidFill>
              <a:latin typeface="Century Gothic" panose="020B0502020202020204" pitchFamily="34" charset="0"/>
            </a:endParaRPr>
          </a:p>
          <a:p>
            <a:endParaRPr lang="es-ES" sz="2000" b="0" i="1" dirty="0">
              <a:solidFill>
                <a:srgbClr val="212529"/>
              </a:solidFill>
              <a:effectLst/>
              <a:latin typeface="Century Gothic" panose="020B0502020202020204" pitchFamily="34" charset="0"/>
            </a:endParaRPr>
          </a:p>
          <a:p>
            <a:r>
              <a:rPr lang="es-MX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Qué susto me diste </a:t>
            </a:r>
            <a:endParaRPr lang="es-ES" sz="2000" i="1" dirty="0">
              <a:solidFill>
                <a:srgbClr val="212529"/>
              </a:solidFill>
              <a:latin typeface="Century Gothic" panose="020B0502020202020204" pitchFamily="34" charset="0"/>
            </a:endParaRPr>
          </a:p>
          <a:p>
            <a:endParaRPr lang="es-MX" sz="2000" b="0" i="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r>
              <a:rPr lang="es-MX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Tu hijo está altísimo</a:t>
            </a:r>
            <a:endParaRPr lang="es-ES" sz="2000" b="0" i="1" dirty="0">
              <a:solidFill>
                <a:srgbClr val="212529"/>
              </a:solidFill>
              <a:effectLst/>
              <a:latin typeface="Century Gothic" panose="020B0502020202020204" pitchFamily="34" charset="0"/>
            </a:endParaRPr>
          </a:p>
          <a:p>
            <a:endParaRPr lang="es-MX" sz="2000" b="0" i="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r>
              <a:rPr lang="es-MX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Es hermoso</a:t>
            </a:r>
            <a:endParaRPr lang="es-MX" sz="1400" i="1" dirty="0">
              <a:solidFill>
                <a:srgbClr val="212529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0100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ACD950-13B4-A7E3-D8C4-07CE0047EA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A34C71F-40B3-4BF2-7C7B-B059B8E34ED5}"/>
              </a:ext>
            </a:extLst>
          </p:cNvPr>
          <p:cNvSpPr txBox="1"/>
          <p:nvPr/>
        </p:nvSpPr>
        <p:spPr>
          <a:xfrm>
            <a:off x="1920692" y="580095"/>
            <a:ext cx="81868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¿Para qué se utilizan los caracteres especiales?</a:t>
            </a:r>
          </a:p>
          <a:p>
            <a:pPr algn="ctr"/>
            <a:endParaRPr lang="es-ES" sz="2000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s-ES" sz="2000" dirty="0">
                <a:solidFill>
                  <a:srgbClr val="000000"/>
                </a:solidFill>
                <a:latin typeface="Century Gothic" panose="020B0502020202020204" pitchFamily="34" charset="0"/>
              </a:rPr>
              <a:t>En las contraseñas seguras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DA5B613D-BB92-E174-1E8C-89BBDA611BCA}"/>
              </a:ext>
            </a:extLst>
          </p:cNvPr>
          <p:cNvSpPr txBox="1"/>
          <p:nvPr/>
        </p:nvSpPr>
        <p:spPr>
          <a:xfrm>
            <a:off x="5591018" y="2589018"/>
            <a:ext cx="409375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0" i="1" dirty="0">
                <a:solidFill>
                  <a:srgbClr val="212529"/>
                </a:solidFill>
                <a:effectLst/>
                <a:latin typeface="Century Gothic" panose="020B0502020202020204" pitchFamily="34" charset="0"/>
              </a:rPr>
              <a:t>2000micumple</a:t>
            </a:r>
          </a:p>
          <a:p>
            <a:endParaRPr lang="es-ES" sz="2800" i="1" dirty="0">
              <a:solidFill>
                <a:srgbClr val="212529"/>
              </a:solidFill>
              <a:latin typeface="Century Gothic" panose="020B0502020202020204" pitchFamily="34" charset="0"/>
            </a:endParaRPr>
          </a:p>
          <a:p>
            <a:r>
              <a:rPr lang="es-ES" sz="2800" b="0" i="1" dirty="0">
                <a:solidFill>
                  <a:srgbClr val="212529"/>
                </a:solidFill>
                <a:effectLst/>
                <a:latin typeface="Century Gothic" panose="020B0502020202020204" pitchFamily="34" charset="0"/>
              </a:rPr>
              <a:t>#?23micumpl3?#</a:t>
            </a:r>
            <a:endParaRPr lang="es-MX" i="1" dirty="0">
              <a:solidFill>
                <a:srgbClr val="212529"/>
              </a:solidFill>
              <a:latin typeface="Century Gothic" panose="020B0502020202020204" pitchFamily="34" charset="0"/>
            </a:endParaRPr>
          </a:p>
        </p:txBody>
      </p:sp>
      <p:pic>
        <p:nvPicPr>
          <p:cNvPr id="5122" name="Picture 2" descr="Iconos animados de Clave | Iconos animados de seguridad gratis">
            <a:extLst>
              <a:ext uri="{FF2B5EF4-FFF2-40B4-BE49-F238E27FC236}">
                <a16:creationId xmlns:a16="http://schemas.microsoft.com/office/drawing/2014/main" id="{C20F6159-21E9-440C-A856-E7FF53B7E27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1187" y="2091812"/>
            <a:ext cx="2104103" cy="2104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49319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FD8EE6-F630-1FAB-3828-08040ADF63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4A08F73-9A71-68F9-CB53-8CD8374A0C7D}"/>
              </a:ext>
            </a:extLst>
          </p:cNvPr>
          <p:cNvSpPr txBox="1"/>
          <p:nvPr/>
        </p:nvSpPr>
        <p:spPr>
          <a:xfrm>
            <a:off x="418743" y="235966"/>
            <a:ext cx="115282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¿Cómo  utilizo el signo de apertura y cierre de interrogación en un teclado virtual, Tablet o móvil?</a:t>
            </a:r>
            <a:endParaRPr lang="es-ES" sz="2400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2AC0881-DC67-B106-2B06-5D209B3B14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0607" y="2378920"/>
            <a:ext cx="4950786" cy="371309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6B3812E3-EDB6-1889-C401-EFE7EA21CFBA}"/>
              </a:ext>
            </a:extLst>
          </p:cNvPr>
          <p:cNvSpPr txBox="1"/>
          <p:nvPr/>
        </p:nvSpPr>
        <p:spPr>
          <a:xfrm>
            <a:off x="2469735" y="1461331"/>
            <a:ext cx="75801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Century Gothic" panose="020B0502020202020204" pitchFamily="34" charset="0"/>
              </a:rPr>
              <a:t>Esto es super facilito solo mantén presionado el signo de apertura y aparecerá también el de cierra.</a:t>
            </a:r>
            <a:endParaRPr lang="es-MX" sz="20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67461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7A1CCE96-018A-472E-9581-3FA69908339E}"/>
              </a:ext>
            </a:extLst>
          </p:cNvPr>
          <p:cNvSpPr txBox="1"/>
          <p:nvPr/>
        </p:nvSpPr>
        <p:spPr>
          <a:xfrm>
            <a:off x="1993330" y="2307880"/>
            <a:ext cx="744103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400" dirty="0"/>
              <a:t>Actividad 24-25</a:t>
            </a:r>
          </a:p>
          <a:p>
            <a:pPr algn="ctr"/>
            <a:r>
              <a:rPr lang="es-MX" sz="4400" dirty="0"/>
              <a:t>Habilidad 12</a:t>
            </a:r>
          </a:p>
        </p:txBody>
      </p:sp>
    </p:spTree>
    <p:extLst>
      <p:ext uri="{BB962C8B-B14F-4D97-AF65-F5344CB8AC3E}">
        <p14:creationId xmlns:p14="http://schemas.microsoft.com/office/powerpoint/2010/main" val="2760905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64AE7C1-2192-4017-B17F-A2158A591E63}"/>
              </a:ext>
            </a:extLst>
          </p:cNvPr>
          <p:cNvSpPr txBox="1"/>
          <p:nvPr/>
        </p:nvSpPr>
        <p:spPr>
          <a:xfrm>
            <a:off x="1293979" y="1311520"/>
            <a:ext cx="989901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s-ES" sz="2400" dirty="0">
                <a:latin typeface="Century Gothic" panose="020B0502020202020204" pitchFamily="34" charset="0"/>
              </a:rPr>
            </a:br>
            <a:r>
              <a:rPr lang="es-ES" sz="2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Responde las siguientes preguntas:</a:t>
            </a:r>
          </a:p>
          <a:p>
            <a:endParaRPr lang="es-ES" sz="2400" b="0" i="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br>
              <a:rPr lang="es-ES" sz="2400" dirty="0">
                <a:latin typeface="Century Gothic" panose="020B0502020202020204" pitchFamily="34" charset="0"/>
              </a:rPr>
            </a:br>
            <a:r>
              <a:rPr lang="es-ES" sz="2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¿Qué es un </a:t>
            </a:r>
            <a:r>
              <a:rPr lang="es-ES" sz="2400" b="0" i="0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caracter</a:t>
            </a:r>
            <a:r>
              <a:rPr lang="es-ES" sz="2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?</a:t>
            </a:r>
            <a:br>
              <a:rPr lang="es-ES" sz="2400" dirty="0">
                <a:latin typeface="Century Gothic" panose="020B0502020202020204" pitchFamily="34" charset="0"/>
              </a:rPr>
            </a:br>
            <a:br>
              <a:rPr lang="es-ES" sz="2400" dirty="0">
                <a:latin typeface="Century Gothic" panose="020B0502020202020204" pitchFamily="34" charset="0"/>
              </a:rPr>
            </a:br>
            <a:r>
              <a:rPr lang="es-ES" sz="2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¿Qué tecla debes presionar para que puedas utilizar los caracteres especiales?</a:t>
            </a:r>
            <a:endParaRPr 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86126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3534</TotalTime>
  <Words>430</Words>
  <Application>Microsoft Office PowerPoint</Application>
  <PresentationFormat>Panorámica</PresentationFormat>
  <Paragraphs>68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Century Gothic</vt:lpstr>
      <vt:lpstr>Tema de Office</vt:lpstr>
      <vt:lpstr>Diseño personalizado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Laura Olmos</dc:creator>
  <cp:lastModifiedBy>PC</cp:lastModifiedBy>
  <cp:revision>140</cp:revision>
  <dcterms:created xsi:type="dcterms:W3CDTF">2020-04-27T12:02:24Z</dcterms:created>
  <dcterms:modified xsi:type="dcterms:W3CDTF">2025-08-08T17:23:22Z</dcterms:modified>
</cp:coreProperties>
</file>