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308" r:id="rId7"/>
    <p:sldId id="310" r:id="rId8"/>
    <p:sldId id="311" r:id="rId9"/>
    <p:sldId id="312" r:id="rId10"/>
    <p:sldId id="307" r:id="rId11"/>
    <p:sldId id="305" r:id="rId12"/>
    <p:sldId id="306" r:id="rId13"/>
    <p:sldId id="313" r:id="rId14"/>
    <p:sldId id="261" r:id="rId15"/>
    <p:sldId id="269" r:id="rId1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308"/>
            <p14:sldId id="310"/>
            <p14:sldId id="311"/>
            <p14:sldId id="312"/>
            <p14:sldId id="307"/>
            <p14:sldId id="305"/>
            <p14:sldId id="306"/>
            <p14:sldId id="313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571849" y="1475379"/>
            <a:ext cx="11048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Century Gothic" panose="020B0502020202020204" pitchFamily="34" charset="0"/>
              </a:rPr>
              <a:t>Tema 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CD0D2D4-3DD7-41CE-A075-463E31FC9E4A}"/>
              </a:ext>
            </a:extLst>
          </p:cNvPr>
          <p:cNvSpPr txBox="1"/>
          <p:nvPr/>
        </p:nvSpPr>
        <p:spPr>
          <a:xfrm>
            <a:off x="2998839" y="2921168"/>
            <a:ext cx="80722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Hoy aprenderemos sobre una tecla mágica del teclado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Usaremos juegos y ejemplos divertidos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¿Listos para convertir letras en GRANDES?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C7060EA-3A2A-47C3-A667-07D368BB9C4E}"/>
              </a:ext>
            </a:extLst>
          </p:cNvPr>
          <p:cNvSpPr txBox="1"/>
          <p:nvPr/>
        </p:nvSpPr>
        <p:spPr>
          <a:xfrm>
            <a:off x="3136491" y="212226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latin typeface="Century Gothic" panose="020B0502020202020204" pitchFamily="34" charset="0"/>
              </a:rPr>
              <a:t>¡Bienvenidos a la clase de </a:t>
            </a:r>
            <a:r>
              <a:rPr lang="es-ES" sz="2000" dirty="0" err="1">
                <a:latin typeface="Century Gothic" panose="020B0502020202020204" pitchFamily="34" charset="0"/>
              </a:rPr>
              <a:t>Bloq</a:t>
            </a:r>
            <a:r>
              <a:rPr lang="es-ES" sz="2000" dirty="0">
                <a:latin typeface="Century Gothic" panose="020B0502020202020204" pitchFamily="34" charset="0"/>
              </a:rPr>
              <a:t> </a:t>
            </a: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683941" y="3935781"/>
            <a:ext cx="38501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 err="1">
                <a:latin typeface="Century Gothic" panose="020B0502020202020204" pitchFamily="34" charset="0"/>
              </a:rPr>
              <a:t>Bloq</a:t>
            </a:r>
            <a:r>
              <a:rPr lang="es-MX" sz="2000" dirty="0">
                <a:latin typeface="Century Gothic" panose="020B0502020202020204" pitchFamily="34" charset="0"/>
              </a:rPr>
              <a:t> </a:t>
            </a:r>
            <a:r>
              <a:rPr lang="es-MX" sz="2000" dirty="0" err="1">
                <a:latin typeface="Century Gothic" panose="020B0502020202020204" pitchFamily="34" charset="0"/>
              </a:rPr>
              <a:t>Mayús</a:t>
            </a:r>
            <a:r>
              <a:rPr lang="es-MX" sz="2000" dirty="0">
                <a:latin typeface="Century Gothic" panose="020B0502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Mayúsculas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Minúsculas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2F319AC-5F04-4B62-9E23-1215D6647B5E}"/>
              </a:ext>
            </a:extLst>
          </p:cNvPr>
          <p:cNvSpPr txBox="1"/>
          <p:nvPr/>
        </p:nvSpPr>
        <p:spPr>
          <a:xfrm>
            <a:off x="683942" y="521561"/>
            <a:ext cx="107411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Utilizar la tecla </a:t>
            </a:r>
            <a:r>
              <a:rPr lang="es-ES" sz="2000" dirty="0" err="1">
                <a:latin typeface="Century Gothic" panose="020B0502020202020204" pitchFamily="34" charset="0"/>
              </a:rPr>
              <a:t>Bloq</a:t>
            </a:r>
            <a:r>
              <a:rPr lang="es-ES" sz="2000" dirty="0">
                <a:latin typeface="Century Gothic" panose="020B0502020202020204" pitchFamily="34" charset="0"/>
              </a:rPr>
              <a:t> </a:t>
            </a: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 para escribir con letras mayúsculas de forma continua en la elaboración de textos escolares.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F0FDDBD-D020-4B73-A64B-FEB2066D5641}"/>
              </a:ext>
            </a:extLst>
          </p:cNvPr>
          <p:cNvSpPr txBox="1"/>
          <p:nvPr/>
        </p:nvSpPr>
        <p:spPr>
          <a:xfrm>
            <a:off x="683941" y="2228671"/>
            <a:ext cx="109967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Activar y desactivar la tecla </a:t>
            </a:r>
            <a:r>
              <a:rPr lang="es-ES" sz="2000" dirty="0" err="1">
                <a:latin typeface="Century Gothic" panose="020B0502020202020204" pitchFamily="34" charset="0"/>
              </a:rPr>
              <a:t>Bloq</a:t>
            </a:r>
            <a:r>
              <a:rPr lang="es-ES" sz="2000" dirty="0">
                <a:latin typeface="Century Gothic" panose="020B0502020202020204" pitchFamily="34" charset="0"/>
              </a:rPr>
              <a:t> </a:t>
            </a: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 según las necesidades de escritura, aplicando correctamente su uso al redactar títulos o textos en mayúsculas.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A3721B-E106-8BDA-8578-6D9B639CB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86" y="1768979"/>
            <a:ext cx="16192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2A22CE0-8B53-A564-ABA0-63EBC2559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717" y="2611858"/>
            <a:ext cx="2669541" cy="250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B302BAB-25C0-6948-4200-9F3177979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332" y="967941"/>
            <a:ext cx="1217600" cy="123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230C450-5BB2-B97B-B063-4E1BFB40B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051" y="3118950"/>
            <a:ext cx="2783035" cy="311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nimaníacos - Gifs animados gratis - Free animated gifs - Letras">
            <a:extLst>
              <a:ext uri="{FF2B5EF4-FFF2-40B4-BE49-F238E27FC236}">
                <a16:creationId xmlns:a16="http://schemas.microsoft.com/office/drawing/2014/main" id="{623F2750-6558-ED8E-FB68-E1C9F39AF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170" y="1936690"/>
            <a:ext cx="14478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nimaníacos - Gifs animados gratis - Free animated gifs - Letras">
            <a:extLst>
              <a:ext uri="{FF2B5EF4-FFF2-40B4-BE49-F238E27FC236}">
                <a16:creationId xmlns:a16="http://schemas.microsoft.com/office/drawing/2014/main" id="{2BE10EB9-11B2-032D-F932-6C05F5529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044" y="791376"/>
            <a:ext cx="977603" cy="97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nimaníacos - Gifs animados gratis - Free animated gifs - Letras">
            <a:extLst>
              <a:ext uri="{FF2B5EF4-FFF2-40B4-BE49-F238E27FC236}">
                <a16:creationId xmlns:a16="http://schemas.microsoft.com/office/drawing/2014/main" id="{27034F10-610F-AA68-F79A-6A6582DB4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23" y="4007719"/>
            <a:ext cx="2462213" cy="222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D4CF4B7-455A-2919-CB0B-7C06DC6B6CFF}"/>
              </a:ext>
            </a:extLst>
          </p:cNvPr>
          <p:cNvSpPr txBox="1"/>
          <p:nvPr/>
        </p:nvSpPr>
        <p:spPr>
          <a:xfrm>
            <a:off x="2706014" y="2151170"/>
            <a:ext cx="657423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fontAlgn="base"/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¿Sabes qué son las letras mayúsculas y minúsculas?</a:t>
            </a:r>
          </a:p>
          <a:p>
            <a:pPr algn="just" fontAlgn="base"/>
            <a:endParaRPr lang="es-ES" sz="20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just" fontAlgn="base"/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¿Has utilizado letras mayúsculas y minúsculas?</a:t>
            </a:r>
          </a:p>
          <a:p>
            <a:pPr algn="just" fontAlgn="base"/>
            <a:endParaRPr lang="es-ES" sz="20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just" fontAlgn="base"/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¿Cuándo utilizas cada una?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10C9A42-0A71-C676-C63E-8B65F5E864CD}"/>
              </a:ext>
            </a:extLst>
          </p:cNvPr>
          <p:cNvSpPr txBox="1"/>
          <p:nvPr/>
        </p:nvSpPr>
        <p:spPr>
          <a:xfrm>
            <a:off x="3033827" y="439826"/>
            <a:ext cx="5234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 tecla </a:t>
            </a:r>
            <a:r>
              <a:rPr lang="es-ES" sz="24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Bloq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ES" sz="24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Mayús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D7336D7-CCDC-4AA5-819D-EEA57F65DCE0}"/>
              </a:ext>
            </a:extLst>
          </p:cNvPr>
          <p:cNvSpPr txBox="1"/>
          <p:nvPr/>
        </p:nvSpPr>
        <p:spPr>
          <a:xfrm>
            <a:off x="2556387" y="992662"/>
            <a:ext cx="84754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latin typeface="Century Gothic" panose="020B0502020202020204" pitchFamily="34" charset="0"/>
              </a:rPr>
              <a:t>Tiene un nombre largo: "Bloqueo de Mayúsculas“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 veces dice “</a:t>
            </a:r>
            <a:r>
              <a:rPr lang="es-ES" sz="2000" dirty="0" err="1">
                <a:latin typeface="Century Gothic" panose="020B0502020202020204" pitchFamily="34" charset="0"/>
              </a:rPr>
              <a:t>Caps</a:t>
            </a:r>
            <a:r>
              <a:rPr lang="es-ES" sz="2000" dirty="0">
                <a:latin typeface="Century Gothic" panose="020B0502020202020204" pitchFamily="34" charset="0"/>
              </a:rPr>
              <a:t> </a:t>
            </a:r>
            <a:r>
              <a:rPr lang="es-ES" sz="2000" dirty="0" err="1">
                <a:latin typeface="Century Gothic" panose="020B0502020202020204" pitchFamily="34" charset="0"/>
              </a:rPr>
              <a:t>Lock</a:t>
            </a:r>
            <a:r>
              <a:rPr lang="es-ES" sz="2000" dirty="0">
                <a:latin typeface="Century Gothic" panose="020B0502020202020204" pitchFamily="34" charset="0"/>
              </a:rPr>
              <a:t>”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La puedes ver en la parte izquierda del teclado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6CD877D-5743-4FCD-BEC8-6A392E7B89F7}"/>
              </a:ext>
            </a:extLst>
          </p:cNvPr>
          <p:cNvSpPr txBox="1"/>
          <p:nvPr/>
        </p:nvSpPr>
        <p:spPr>
          <a:xfrm>
            <a:off x="2723535" y="2971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¿Conoces la tecla </a:t>
            </a:r>
            <a:r>
              <a:rPr lang="es-ES" sz="2400" dirty="0" err="1">
                <a:latin typeface="Century Gothic" panose="020B0502020202020204" pitchFamily="34" charset="0"/>
              </a:rPr>
              <a:t>Bloq</a:t>
            </a:r>
            <a:r>
              <a:rPr lang="es-ES" sz="2400" dirty="0">
                <a:latin typeface="Century Gothic" panose="020B0502020202020204" pitchFamily="34" charset="0"/>
              </a:rPr>
              <a:t> </a:t>
            </a:r>
            <a:r>
              <a:rPr lang="es-ES" sz="2400" dirty="0" err="1">
                <a:latin typeface="Century Gothic" panose="020B0502020202020204" pitchFamily="34" charset="0"/>
              </a:rPr>
              <a:t>Mayús</a:t>
            </a:r>
            <a:r>
              <a:rPr lang="es-ES" sz="2400" dirty="0">
                <a:latin typeface="Century Gothic" panose="020B0502020202020204" pitchFamily="34" charset="0"/>
              </a:rPr>
              <a:t>?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9418661-4658-4CE0-8790-B321ACA53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715" y="3585087"/>
            <a:ext cx="185737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5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C84AA72-534F-45C1-AD44-8F78DE094746}"/>
              </a:ext>
            </a:extLst>
          </p:cNvPr>
          <p:cNvSpPr txBox="1"/>
          <p:nvPr/>
        </p:nvSpPr>
        <p:spPr>
          <a:xfrm>
            <a:off x="1961536" y="1287630"/>
            <a:ext cx="75610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 la presionas, todas las letras se escriben GRANDES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¡No tienes que apretar "Shift" cada vez!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Vuelve a presionarla para regresar a minúsculas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A57855A-12F0-45E1-90E1-BE1595609638}"/>
              </a:ext>
            </a:extLst>
          </p:cNvPr>
          <p:cNvSpPr txBox="1"/>
          <p:nvPr/>
        </p:nvSpPr>
        <p:spPr>
          <a:xfrm>
            <a:off x="2694039" y="48392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¿Para qué sirve </a:t>
            </a:r>
            <a:r>
              <a:rPr lang="es-ES" sz="2400" dirty="0" err="1">
                <a:latin typeface="Century Gothic" panose="020B0502020202020204" pitchFamily="34" charset="0"/>
              </a:rPr>
              <a:t>Bloq</a:t>
            </a:r>
            <a:r>
              <a:rPr lang="es-ES" sz="2400" dirty="0">
                <a:latin typeface="Century Gothic" panose="020B0502020202020204" pitchFamily="34" charset="0"/>
              </a:rPr>
              <a:t> </a:t>
            </a:r>
            <a:r>
              <a:rPr lang="es-ES" sz="2400" dirty="0" err="1">
                <a:latin typeface="Century Gothic" panose="020B0502020202020204" pitchFamily="34" charset="0"/>
              </a:rPr>
              <a:t>Mayús</a:t>
            </a:r>
            <a:r>
              <a:rPr lang="es-ES" sz="2400" dirty="0">
                <a:latin typeface="Century Gothic" panose="020B0502020202020204" pitchFamily="34" charset="0"/>
              </a:rPr>
              <a:t>?</a:t>
            </a:r>
          </a:p>
        </p:txBody>
      </p:sp>
      <p:pic>
        <p:nvPicPr>
          <p:cNvPr id="2050" name="Picture 2" descr="PruébaT">
            <a:extLst>
              <a:ext uri="{FF2B5EF4-FFF2-40B4-BE49-F238E27FC236}">
                <a16:creationId xmlns:a16="http://schemas.microsoft.com/office/drawing/2014/main" id="{E873A9A6-C40F-4B57-B4FD-3324C941D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161" y="3429000"/>
            <a:ext cx="3633019" cy="217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216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25090A3-694E-4A37-AF8C-ED3F502B2D8D}"/>
              </a:ext>
            </a:extLst>
          </p:cNvPr>
          <p:cNvSpPr txBox="1"/>
          <p:nvPr/>
        </p:nvSpPr>
        <p:spPr>
          <a:xfrm>
            <a:off x="2861187" y="1420261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Sin </a:t>
            </a:r>
            <a:r>
              <a:rPr lang="es-ES" sz="2000" dirty="0" err="1">
                <a:latin typeface="Century Gothic" panose="020B0502020202020204" pitchFamily="34" charset="0"/>
              </a:rPr>
              <a:t>Bloq</a:t>
            </a:r>
            <a:r>
              <a:rPr lang="es-ES" sz="2000" dirty="0">
                <a:latin typeface="Century Gothic" panose="020B0502020202020204" pitchFamily="34" charset="0"/>
              </a:rPr>
              <a:t> </a:t>
            </a: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: juan, </a:t>
            </a:r>
            <a:r>
              <a:rPr lang="es-ES" sz="2000" dirty="0" err="1">
                <a:latin typeface="Century Gothic" panose="020B0502020202020204" pitchFamily="34" charset="0"/>
              </a:rPr>
              <a:t>ana</a:t>
            </a:r>
            <a:r>
              <a:rPr lang="es-ES" sz="2000" dirty="0">
                <a:latin typeface="Century Gothic" panose="020B0502020202020204" pitchFamily="34" charset="0"/>
              </a:rPr>
              <a:t>, lola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Con </a:t>
            </a:r>
            <a:r>
              <a:rPr lang="es-ES" sz="2000" dirty="0" err="1">
                <a:latin typeface="Century Gothic" panose="020B0502020202020204" pitchFamily="34" charset="0"/>
              </a:rPr>
              <a:t>Bloq</a:t>
            </a:r>
            <a:r>
              <a:rPr lang="es-ES" sz="2000" dirty="0">
                <a:latin typeface="Century Gothic" panose="020B0502020202020204" pitchFamily="34" charset="0"/>
              </a:rPr>
              <a:t> </a:t>
            </a: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: JUAN, ANA, LOLA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¡Vamos a escribir tu nombre en grande!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AE0BC09-4F31-45BD-B7ED-EEF3953F0CEF}"/>
              </a:ext>
            </a:extLst>
          </p:cNvPr>
          <p:cNvSpPr txBox="1"/>
          <p:nvPr/>
        </p:nvSpPr>
        <p:spPr>
          <a:xfrm>
            <a:off x="2507226" y="405269"/>
            <a:ext cx="7020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Century Gothic" panose="020B0502020202020204" pitchFamily="34" charset="0"/>
              </a:rPr>
              <a:t>Ejemplo divertido: Nombres con </a:t>
            </a:r>
            <a:r>
              <a:rPr lang="es-ES" sz="2400" dirty="0" err="1">
                <a:latin typeface="Century Gothic" panose="020B0502020202020204" pitchFamily="34" charset="0"/>
              </a:rPr>
              <a:t>Bloq</a:t>
            </a:r>
            <a:r>
              <a:rPr lang="es-ES" sz="2400" dirty="0">
                <a:latin typeface="Century Gothic" panose="020B0502020202020204" pitchFamily="34" charset="0"/>
              </a:rPr>
              <a:t> </a:t>
            </a:r>
            <a:r>
              <a:rPr lang="es-ES" sz="2400" dirty="0" err="1">
                <a:latin typeface="Century Gothic" panose="020B0502020202020204" pitchFamily="34" charset="0"/>
              </a:rPr>
              <a:t>Mayús</a:t>
            </a:r>
            <a:endParaRPr lang="es-ES" sz="2400" dirty="0">
              <a:latin typeface="Century Gothic" panose="020B0502020202020204" pitchFamily="34" charset="0"/>
            </a:endParaRPr>
          </a:p>
        </p:txBody>
      </p:sp>
      <p:pic>
        <p:nvPicPr>
          <p:cNvPr id="3074" name="Picture 2" descr="Amigos Diversos Un Uno Muy Alto Muy Pequeño - Serie Del Arte Del niño  Fotos, retratos, imágenes y fotografía de archivo libres de derecho. Image  843601">
            <a:extLst>
              <a:ext uri="{FF2B5EF4-FFF2-40B4-BE49-F238E27FC236}">
                <a16:creationId xmlns:a16="http://schemas.microsoft.com/office/drawing/2014/main" id="{D9871680-8ED2-4DF1-92B1-05952AC66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05" y="4433330"/>
            <a:ext cx="1821886" cy="200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678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951C4F0-DF76-4E0F-82C2-BDDD9EBCEEC0}"/>
              </a:ext>
            </a:extLst>
          </p:cNvPr>
          <p:cNvSpPr txBox="1"/>
          <p:nvPr/>
        </p:nvSpPr>
        <p:spPr>
          <a:xfrm>
            <a:off x="1425678" y="1276949"/>
            <a:ext cx="991091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Algunas teclas tienen una luz especial cuando </a:t>
            </a:r>
            <a:r>
              <a:rPr lang="es-ES" sz="2000" dirty="0" err="1">
                <a:latin typeface="Century Gothic" panose="020B0502020202020204" pitchFamily="34" charset="0"/>
              </a:rPr>
              <a:t>Bloq</a:t>
            </a:r>
            <a:r>
              <a:rPr lang="es-ES" sz="2000" dirty="0">
                <a:latin typeface="Century Gothic" panose="020B0502020202020204" pitchFamily="34" charset="0"/>
              </a:rPr>
              <a:t> </a:t>
            </a: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 está activa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 la luz está prendida, ¡estás en modo GRANDES!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 la luz está apagada, todo es en pequeño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5B1D92-1F96-410A-8482-B1678227C36B}"/>
              </a:ext>
            </a:extLst>
          </p:cNvPr>
          <p:cNvSpPr txBox="1"/>
          <p:nvPr/>
        </p:nvSpPr>
        <p:spPr>
          <a:xfrm>
            <a:off x="2703871" y="41510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¿Cómo sé si está encendida?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D75F4E8-6E99-433C-926D-C5C6C945D1D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181" y="3377381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214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D4482C0-C0A0-4E73-9A98-ED3FC6F7C571}"/>
              </a:ext>
            </a:extLst>
          </p:cNvPr>
          <p:cNvSpPr txBox="1"/>
          <p:nvPr/>
        </p:nvSpPr>
        <p:spPr>
          <a:xfrm>
            <a:off x="579690" y="953312"/>
            <a:ext cx="11032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El teclado de la computadora te muestra las letras del alfabeto en letras mayúsculas, </a:t>
            </a:r>
          </a:p>
          <a:p>
            <a:pPr algn="just" fontAlgn="base"/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pero podemos cambiar el modo de escritura a letras minúsculas,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DE2F20F-ADA2-F01C-8648-3FEA67717F0B}"/>
              </a:ext>
            </a:extLst>
          </p:cNvPr>
          <p:cNvSpPr txBox="1"/>
          <p:nvPr/>
        </p:nvSpPr>
        <p:spPr>
          <a:xfrm>
            <a:off x="3897412" y="293507"/>
            <a:ext cx="5234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 tecla </a:t>
            </a:r>
            <a:r>
              <a:rPr lang="es-ES" sz="24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Bloq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ES" sz="24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Mayús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C0795E1-FC7E-1CA6-6BC8-9A6C35A207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496"/>
          <a:stretch/>
        </p:blipFill>
        <p:spPr bwMode="auto">
          <a:xfrm>
            <a:off x="1452029" y="2273241"/>
            <a:ext cx="8529459" cy="363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284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28AFB-8DD3-3763-7251-E0B650F62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7EAC7E7-41EE-DF45-F843-8E2815D8D358}"/>
              </a:ext>
            </a:extLst>
          </p:cNvPr>
          <p:cNvSpPr txBox="1"/>
          <p:nvPr/>
        </p:nvSpPr>
        <p:spPr>
          <a:xfrm>
            <a:off x="3897412" y="293507"/>
            <a:ext cx="5234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 tecla </a:t>
            </a:r>
            <a:r>
              <a:rPr lang="es-ES" sz="24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Bloq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ES" sz="24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Mayús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EF58F61-8168-F219-E13D-00AF995179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26" b="-2946"/>
          <a:stretch/>
        </p:blipFill>
        <p:spPr bwMode="auto">
          <a:xfrm>
            <a:off x="853821" y="3667445"/>
            <a:ext cx="9230216" cy="2570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28A45A33-C781-44FD-FD08-711F2E6C1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4491" y="1905099"/>
            <a:ext cx="2428875" cy="14859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F89FBBB-7BEB-22CD-55F5-1FCDC83E3D0A}"/>
              </a:ext>
            </a:extLst>
          </p:cNvPr>
          <p:cNvSpPr txBox="1"/>
          <p:nvPr/>
        </p:nvSpPr>
        <p:spPr>
          <a:xfrm>
            <a:off x="616722" y="822304"/>
            <a:ext cx="11575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 tecla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Bloq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Mayús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sirve para escribir en letras mayúsculas o minúsculas, cuando presionamos la tecla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Bloq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Mayús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se enciende un foquito que nos indica que podemos escribir con letras MAYÚSCULAS.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709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57886-ECD7-09A8-3364-65DE03F21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1A9B469-7145-D63D-BDDD-FE4DEB571535}"/>
              </a:ext>
            </a:extLst>
          </p:cNvPr>
          <p:cNvSpPr txBox="1"/>
          <p:nvPr/>
        </p:nvSpPr>
        <p:spPr>
          <a:xfrm>
            <a:off x="4069154" y="110132"/>
            <a:ext cx="3545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 tecla </a:t>
            </a:r>
            <a:r>
              <a:rPr lang="es-ES" sz="24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Bloq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ES" sz="32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Mayús</a:t>
            </a:r>
            <a:endParaRPr lang="es-ES" sz="32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250C333E-AB31-B3EE-ADD6-030224077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94528" y="1627971"/>
            <a:ext cx="1445554" cy="88433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3011096-867A-8360-9F3D-43B9F630B81C}"/>
              </a:ext>
            </a:extLst>
          </p:cNvPr>
          <p:cNvSpPr txBox="1"/>
          <p:nvPr/>
        </p:nvSpPr>
        <p:spPr>
          <a:xfrm>
            <a:off x="501446" y="799801"/>
            <a:ext cx="108815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la derecha del teclado se encuentra una parte parecida a una calculadora y en la parte superior aparecen unos foquitos que te indican si la tecla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Bloq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Mayús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esta activada.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8C301673-E406-35E5-1022-75676211E7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17155" y="2855204"/>
            <a:ext cx="2400300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1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57886-ECD7-09A8-3364-65DE03F21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B4E6F1CB-0BB2-4125-89E2-C07BFAEDD76A}"/>
              </a:ext>
            </a:extLst>
          </p:cNvPr>
          <p:cNvSpPr txBox="1"/>
          <p:nvPr/>
        </p:nvSpPr>
        <p:spPr>
          <a:xfrm>
            <a:off x="1750142" y="2029293"/>
            <a:ext cx="959628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400" dirty="0" err="1">
                <a:latin typeface="Century Gothic" panose="020B0502020202020204" pitchFamily="34" charset="0"/>
              </a:rPr>
              <a:t>Bloq</a:t>
            </a:r>
            <a:r>
              <a:rPr lang="es-ES" sz="2400" dirty="0">
                <a:latin typeface="Century Gothic" panose="020B0502020202020204" pitchFamily="34" charset="0"/>
              </a:rPr>
              <a:t> </a:t>
            </a:r>
            <a:r>
              <a:rPr lang="es-ES" sz="2400" dirty="0" err="1">
                <a:latin typeface="Century Gothic" panose="020B0502020202020204" pitchFamily="34" charset="0"/>
              </a:rPr>
              <a:t>Mayús</a:t>
            </a:r>
            <a:r>
              <a:rPr lang="es-ES" sz="2400" dirty="0">
                <a:latin typeface="Century Gothic" panose="020B0502020202020204" pitchFamily="34" charset="0"/>
              </a:rPr>
              <a:t> nos ayuda a escribir todo en mayúsculas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4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Century Gothic" panose="020B0502020202020204" pitchFamily="34" charset="0"/>
              </a:rPr>
              <a:t>Es como un superpoder especial del teclado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4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Century Gothic" panose="020B0502020202020204" pitchFamily="34" charset="0"/>
              </a:rPr>
              <a:t>¡Felicidades! Ahora eres experto/a en </a:t>
            </a:r>
            <a:r>
              <a:rPr lang="es-ES" sz="2400" dirty="0" err="1">
                <a:latin typeface="Century Gothic" panose="020B0502020202020204" pitchFamily="34" charset="0"/>
              </a:rPr>
              <a:t>Bloq</a:t>
            </a:r>
            <a:r>
              <a:rPr lang="es-ES" sz="2400" dirty="0">
                <a:latin typeface="Century Gothic" panose="020B0502020202020204" pitchFamily="34" charset="0"/>
              </a:rPr>
              <a:t> </a:t>
            </a:r>
            <a:r>
              <a:rPr lang="es-ES" sz="2400" dirty="0" err="1">
                <a:latin typeface="Century Gothic" panose="020B0502020202020204" pitchFamily="34" charset="0"/>
              </a:rPr>
              <a:t>Mayús</a:t>
            </a:r>
            <a:endParaRPr lang="es-ES" sz="2400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04CB40C-6047-4E13-AF2D-923D1BF857E1}"/>
              </a:ext>
            </a:extLst>
          </p:cNvPr>
          <p:cNvSpPr txBox="1"/>
          <p:nvPr/>
        </p:nvSpPr>
        <p:spPr>
          <a:xfrm>
            <a:off x="5022883" y="582081"/>
            <a:ext cx="3545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Resumen</a:t>
            </a:r>
            <a:endParaRPr lang="es-ES" sz="32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823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>
                <a:latin typeface="Century Gothic" panose="020B0502020202020204" pitchFamily="34" charset="0"/>
              </a:rPr>
              <a:t>Actividad 31-34</a:t>
            </a:r>
            <a:endParaRPr lang="es-MX" sz="3200" dirty="0">
              <a:latin typeface="Century Gothic" panose="020B0502020202020204" pitchFamily="34" charset="0"/>
            </a:endParaRPr>
          </a:p>
          <a:p>
            <a:pPr algn="ctr"/>
            <a:r>
              <a:rPr lang="es-MX" sz="3200" dirty="0">
                <a:latin typeface="Century Gothic" panose="020B0502020202020204" pitchFamily="34" charset="0"/>
              </a:rPr>
              <a:t>Habilidad 14</a:t>
            </a: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1146495" y="386553"/>
            <a:ext cx="989901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/>
            </a:br>
            <a:r>
              <a:rPr lang="es-E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br>
              <a:rPr lang="es-ES" sz="2400" dirty="0"/>
            </a:b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¿Para qué sirve la tecla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Bloq</a:t>
            </a: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Mayús</a:t>
            </a: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?</a:t>
            </a:r>
            <a:br>
              <a:rPr lang="es-ES" dirty="0"/>
            </a:br>
            <a:br>
              <a:rPr lang="es-ES" dirty="0"/>
            </a:b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¿Con qué otro nombre se le conoce a la tecla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Bloq</a:t>
            </a: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Mayús</a:t>
            </a: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?</a:t>
            </a:r>
            <a:br>
              <a:rPr lang="es-ES" dirty="0"/>
            </a:br>
            <a:br>
              <a:rPr lang="es-ES" dirty="0"/>
            </a:b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¿La tecla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Bloq</a:t>
            </a: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Mayús</a:t>
            </a: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se encuentra arriba de la tecla...?</a:t>
            </a:r>
            <a:br>
              <a:rPr lang="es-ES" dirty="0"/>
            </a:br>
            <a:br>
              <a:rPr lang="es-ES" dirty="0"/>
            </a:b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¿Cómo sabemos cuándo la tecla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Bloq</a:t>
            </a: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mayús</a:t>
            </a: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se encuentra activada?</a:t>
            </a:r>
            <a:br>
              <a:rPr lang="es-ES" dirty="0"/>
            </a:br>
            <a:br>
              <a:rPr lang="es-ES" dirty="0"/>
            </a:b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¿Qué debemos hacer para que la tecla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Bloq</a:t>
            </a: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mayús</a:t>
            </a: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se desactive?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4333</TotalTime>
  <Words>473</Words>
  <Application>Microsoft Office PowerPoint</Application>
  <PresentationFormat>Panorámica</PresentationFormat>
  <Paragraphs>60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146</cp:revision>
  <dcterms:created xsi:type="dcterms:W3CDTF">2020-04-27T12:02:24Z</dcterms:created>
  <dcterms:modified xsi:type="dcterms:W3CDTF">2025-08-08T17:52:46Z</dcterms:modified>
</cp:coreProperties>
</file>