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300" r:id="rId8"/>
    <p:sldId id="301" r:id="rId9"/>
    <p:sldId id="302" r:id="rId10"/>
    <p:sldId id="303" r:id="rId11"/>
    <p:sldId id="299" r:id="rId12"/>
    <p:sldId id="293" r:id="rId13"/>
    <p:sldId id="304" r:id="rId14"/>
    <p:sldId id="294" r:id="rId15"/>
    <p:sldId id="295" r:id="rId16"/>
    <p:sldId id="297" r:id="rId17"/>
    <p:sldId id="298" r:id="rId18"/>
    <p:sldId id="261" r:id="rId19"/>
    <p:sldId id="269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300"/>
            <p14:sldId id="301"/>
            <p14:sldId id="302"/>
            <p14:sldId id="303"/>
            <p14:sldId id="299"/>
            <p14:sldId id="293"/>
            <p14:sldId id="304"/>
            <p14:sldId id="294"/>
            <p14:sldId id="295"/>
            <p14:sldId id="297"/>
            <p14:sldId id="29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257275" y="1475378"/>
            <a:ext cx="5109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Tema :</a:t>
            </a:r>
          </a:p>
          <a:p>
            <a:pPr algn="ctr"/>
            <a:r>
              <a:rPr lang="es-MX" sz="2400" dirty="0">
                <a:latin typeface="Century Gothic" panose="020B0502020202020204" pitchFamily="34" charset="0"/>
              </a:rPr>
              <a:t>Administración de archivos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2FE14F-28B7-42AF-9465-4E9F2AA5EEC9}"/>
              </a:ext>
            </a:extLst>
          </p:cNvPr>
          <p:cNvSpPr txBox="1"/>
          <p:nvPr/>
        </p:nvSpPr>
        <p:spPr>
          <a:xfrm>
            <a:off x="2743200" y="2547006"/>
            <a:ext cx="74036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Hoy aprenderemos sobre la ficha Archivo en WordPad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Vamos a descubrir para qué sirven sus comandos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762599" y="3734106"/>
            <a:ext cx="38501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Ficha archivo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Abrir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Nuevo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Guardar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Guardar como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6646E3-D9BE-41FD-B9F7-D7050906B2AA}"/>
              </a:ext>
            </a:extLst>
          </p:cNvPr>
          <p:cNvSpPr txBox="1"/>
          <p:nvPr/>
        </p:nvSpPr>
        <p:spPr>
          <a:xfrm>
            <a:off x="762598" y="370686"/>
            <a:ext cx="1097711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Organizar archivos en carpetas para facilitar su localización, resguardo y uso en actividades escolares digitales.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Crear, nombrar, mover y eliminar archivos y carpetas en el sistema operativo, aplicando buenas prácticas de organización digital para el trabajo escolar.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s Excèntricos">
            <a:extLst>
              <a:ext uri="{FF2B5EF4-FFF2-40B4-BE49-F238E27FC236}">
                <a16:creationId xmlns:a16="http://schemas.microsoft.com/office/drawing/2014/main" id="{9331EDF9-3C0F-6793-1AC4-0C37610D3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599" y="1972314"/>
            <a:ext cx="5110136" cy="38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6F1DFCE-1C82-444A-B483-B1C76FCCD834}"/>
              </a:ext>
            </a:extLst>
          </p:cNvPr>
          <p:cNvSpPr txBox="1"/>
          <p:nvPr/>
        </p:nvSpPr>
        <p:spPr>
          <a:xfrm>
            <a:off x="3817674" y="1035163"/>
            <a:ext cx="4556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Century Gothic" panose="020B0502020202020204" pitchFamily="34" charset="0"/>
              </a:rPr>
              <a:t>¿Qué es mejor organizar o no?</a:t>
            </a:r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6EECD-07C9-D66D-07EA-45AA6970523C}"/>
              </a:ext>
            </a:extLst>
          </p:cNvPr>
          <p:cNvSpPr txBox="1"/>
          <p:nvPr/>
        </p:nvSpPr>
        <p:spPr>
          <a:xfrm>
            <a:off x="2033900" y="1997839"/>
            <a:ext cx="85305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¿Sabías que un líder es una persona muy organizada?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¿En qué actividades de tu casa o escuela eres organizado?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C4491E5-F5BB-4F11-86B5-A05D961AA423}"/>
              </a:ext>
            </a:extLst>
          </p:cNvPr>
          <p:cNvSpPr txBox="1"/>
          <p:nvPr/>
        </p:nvSpPr>
        <p:spPr>
          <a:xfrm>
            <a:off x="2069690" y="722999"/>
            <a:ext cx="805261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 la puerta de entrada a nuestro documento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Te permite crear, abrir, guardar y cerrar archivos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Aparece como un botoncito azul con menú desplegable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C3F161-FBB8-4D40-B463-5B93048A45E7}"/>
              </a:ext>
            </a:extLst>
          </p:cNvPr>
          <p:cNvSpPr txBox="1"/>
          <p:nvPr/>
        </p:nvSpPr>
        <p:spPr>
          <a:xfrm>
            <a:off x="2851354" y="1867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la ficha Archivo?</a:t>
            </a:r>
          </a:p>
        </p:txBody>
      </p:sp>
      <p:pic>
        <p:nvPicPr>
          <p:cNvPr id="1026" name="Picture 2" descr="Curso gratis de Excel 2010. aulaClic. 1 - Introducción. Elementos de Excel">
            <a:extLst>
              <a:ext uri="{FF2B5EF4-FFF2-40B4-BE49-F238E27FC236}">
                <a16:creationId xmlns:a16="http://schemas.microsoft.com/office/drawing/2014/main" id="{D6C6A056-5919-4A2E-9784-0D7A34842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418" y="2354215"/>
            <a:ext cx="1485900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4336940-FE6E-4408-998C-EA174E16EB6D}"/>
              </a:ext>
            </a:extLst>
          </p:cNvPr>
          <p:cNvSpPr txBox="1"/>
          <p:nvPr/>
        </p:nvSpPr>
        <p:spPr>
          <a:xfrm>
            <a:off x="1789469" y="1090136"/>
            <a:ext cx="96356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Comando: "Nuevo“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 Imagina que abres una hoja mágica para dibujar o escribir lo que quieras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FC7DEA-EF42-4768-9E55-173DC3CC3AB9}"/>
              </a:ext>
            </a:extLst>
          </p:cNvPr>
          <p:cNvSpPr txBox="1"/>
          <p:nvPr/>
        </p:nvSpPr>
        <p:spPr>
          <a:xfrm>
            <a:off x="2900517" y="32661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¡Crear un documento nuevo!</a:t>
            </a:r>
          </a:p>
        </p:txBody>
      </p:sp>
      <p:pic>
        <p:nvPicPr>
          <p:cNvPr id="2050" name="Picture 2" descr="Iconos animados de Documentos | Iconos animados de usuario gratis">
            <a:extLst>
              <a:ext uri="{FF2B5EF4-FFF2-40B4-BE49-F238E27FC236}">
                <a16:creationId xmlns:a16="http://schemas.microsoft.com/office/drawing/2014/main" id="{6FC3B57D-9626-42AA-8422-0D33CC56CF8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510" y="2585884"/>
            <a:ext cx="2740742" cy="274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60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6A3CD7-E827-464C-A489-3F29E6CBD8C4}"/>
              </a:ext>
            </a:extLst>
          </p:cNvPr>
          <p:cNvSpPr txBox="1"/>
          <p:nvPr/>
        </p:nvSpPr>
        <p:spPr>
          <a:xfrm>
            <a:off x="2153265" y="1081153"/>
            <a:ext cx="85835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Comando: "Abrir“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Permite buscar y abrir tareas o dibujos anteriores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21B9C5-F603-4794-8295-46FFE7196EAA}"/>
              </a:ext>
            </a:extLst>
          </p:cNvPr>
          <p:cNvSpPr txBox="1"/>
          <p:nvPr/>
        </p:nvSpPr>
        <p:spPr>
          <a:xfrm>
            <a:off x="2615381" y="35610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Century Gothic" panose="020B0502020202020204" pitchFamily="34" charset="0"/>
              </a:rPr>
              <a:t>¿Dónde están mis trabajos? ¡Abrir Documento!</a:t>
            </a:r>
          </a:p>
        </p:txBody>
      </p:sp>
      <p:pic>
        <p:nvPicPr>
          <p:cNvPr id="3074" name="Picture 2" descr="Puerta GIF - Buscar en GIFER">
            <a:extLst>
              <a:ext uri="{FF2B5EF4-FFF2-40B4-BE49-F238E27FC236}">
                <a16:creationId xmlns:a16="http://schemas.microsoft.com/office/drawing/2014/main" id="{D5F73C3A-E206-468E-A35A-AF08563F84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372" y="2404592"/>
            <a:ext cx="2142090" cy="293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60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9E19EBA-2AFA-475D-B10D-8DFA106ACC2A}"/>
              </a:ext>
            </a:extLst>
          </p:cNvPr>
          <p:cNvSpPr txBox="1"/>
          <p:nvPr/>
        </p:nvSpPr>
        <p:spPr>
          <a:xfrm>
            <a:off x="1858296" y="1001647"/>
            <a:ext cx="91145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Comando: "Guardar“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Guarda tu tarea o dibujo actual antes de cerrar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Como guardar tus juguetes en una caja para usarlos después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19D967-6916-4EB0-ABEC-1F32A1449C06}"/>
              </a:ext>
            </a:extLst>
          </p:cNvPr>
          <p:cNvSpPr txBox="1"/>
          <p:nvPr/>
        </p:nvSpPr>
        <p:spPr>
          <a:xfrm>
            <a:off x="2772696" y="356108"/>
            <a:ext cx="7108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¡No pierdas tu trabajo! Guardar Documento</a:t>
            </a:r>
          </a:p>
        </p:txBody>
      </p:sp>
      <p:pic>
        <p:nvPicPr>
          <p:cNvPr id="4098" name="Picture 2" descr="Autocad Salvavidas: Cómo guardar automáticamente nuestro dibujo.">
            <a:extLst>
              <a:ext uri="{FF2B5EF4-FFF2-40B4-BE49-F238E27FC236}">
                <a16:creationId xmlns:a16="http://schemas.microsoft.com/office/drawing/2014/main" id="{E6F14AF7-3355-4F11-BF45-04F9F67AD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272" y="3279549"/>
            <a:ext cx="2604934" cy="208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95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A58508-41DA-4A2E-9A26-29F1A7098636}"/>
              </a:ext>
            </a:extLst>
          </p:cNvPr>
          <p:cNvSpPr txBox="1"/>
          <p:nvPr/>
        </p:nvSpPr>
        <p:spPr>
          <a:xfrm>
            <a:off x="1238865" y="1001645"/>
            <a:ext cx="88490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Comando: "Guardar como“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Ideal para tener copias diferentes del mismo trabajo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“Guarda tu dibujo como ‘Dibujo Gato’ y luego haz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 ‘Guardar como’ para crear ‘Dibujo Perro’”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70F0FB-9911-4F47-9FEB-8DD40B99D73E}"/>
              </a:ext>
            </a:extLst>
          </p:cNvPr>
          <p:cNvSpPr txBox="1"/>
          <p:nvPr/>
        </p:nvSpPr>
        <p:spPr>
          <a:xfrm>
            <a:off x="2330246" y="107844"/>
            <a:ext cx="70693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Guardar con otro nombre: Guardar Como</a:t>
            </a:r>
          </a:p>
        </p:txBody>
      </p:sp>
      <p:pic>
        <p:nvPicPr>
          <p:cNvPr id="5122" name="Picture 2" descr="Guardar un archivo - Excel Total">
            <a:extLst>
              <a:ext uri="{FF2B5EF4-FFF2-40B4-BE49-F238E27FC236}">
                <a16:creationId xmlns:a16="http://schemas.microsoft.com/office/drawing/2014/main" id="{3E8B9B82-7AB6-4448-AEA4-ADDDEB8AC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22898" r="57258" b="50000"/>
          <a:stretch/>
        </p:blipFill>
        <p:spPr bwMode="auto">
          <a:xfrm>
            <a:off x="3313472" y="3680550"/>
            <a:ext cx="5191735" cy="22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00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E2F20F-ADA2-F01C-8648-3FEA67717F0B}"/>
              </a:ext>
            </a:extLst>
          </p:cNvPr>
          <p:cNvSpPr txBox="1"/>
          <p:nvPr/>
        </p:nvSpPr>
        <p:spPr>
          <a:xfrm>
            <a:off x="3835167" y="206180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8E5227-B63A-D429-B64A-9F208E0036F8}"/>
              </a:ext>
            </a:extLst>
          </p:cNvPr>
          <p:cNvSpPr txBox="1"/>
          <p:nvPr/>
        </p:nvSpPr>
        <p:spPr>
          <a:xfrm>
            <a:off x="157316" y="667845"/>
            <a:ext cx="11703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Cuando trabajas en el programa de WordPad puedes utilizar 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la 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ficha archivo que te ayudara a organizar tus documentos.</a:t>
            </a:r>
          </a:p>
          <a:p>
            <a:pPr algn="just" fontAlgn="base"/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La ficha archivo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contiene todos los comandos necesarios para organizar de una manera más eficaz tu información, este botón se encuentra en la parte superior izquierda de la pantalla.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82B907-F650-62FB-5163-D36B9A63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5" t="367" r="88782" b="58042"/>
          <a:stretch/>
        </p:blipFill>
        <p:spPr>
          <a:xfrm>
            <a:off x="4890782" y="2395090"/>
            <a:ext cx="1929468" cy="397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1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48B7-6946-A2FC-F7D7-121398D3D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F465792-6EC5-4B9A-7859-22BEBEBB870E}"/>
              </a:ext>
            </a:extLst>
          </p:cNvPr>
          <p:cNvSpPr txBox="1"/>
          <p:nvPr/>
        </p:nvSpPr>
        <p:spPr>
          <a:xfrm>
            <a:off x="4060272" y="144625"/>
            <a:ext cx="5693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EFACFF-FF65-532B-30DF-9BF7CD8AD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 b="46160"/>
          <a:stretch/>
        </p:blipFill>
        <p:spPr bwMode="auto">
          <a:xfrm>
            <a:off x="1321840" y="1341042"/>
            <a:ext cx="10339910" cy="389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46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48B7-6946-A2FC-F7D7-121398D3D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F465792-6EC5-4B9A-7859-22BEBEBB870E}"/>
              </a:ext>
            </a:extLst>
          </p:cNvPr>
          <p:cNvSpPr txBox="1"/>
          <p:nvPr/>
        </p:nvSpPr>
        <p:spPr>
          <a:xfrm>
            <a:off x="4060272" y="144625"/>
            <a:ext cx="5693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EFACFF-FF65-532B-30DF-9BF7CD8AD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" t="55062" r="-2283" b="8745"/>
          <a:stretch/>
        </p:blipFill>
        <p:spPr bwMode="auto">
          <a:xfrm>
            <a:off x="1321840" y="1341042"/>
            <a:ext cx="10339910" cy="389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921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6A314-79FB-69B3-046E-A420A488A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4A2288C-2F8E-29DE-1B95-D22F7DA4210F}"/>
              </a:ext>
            </a:extLst>
          </p:cNvPr>
          <p:cNvSpPr txBox="1"/>
          <p:nvPr/>
        </p:nvSpPr>
        <p:spPr>
          <a:xfrm>
            <a:off x="4060273" y="144625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F994F5-4BDB-C09C-245C-F16D3CF0BCCE}"/>
              </a:ext>
            </a:extLst>
          </p:cNvPr>
          <p:cNvSpPr txBox="1"/>
          <p:nvPr/>
        </p:nvSpPr>
        <p:spPr>
          <a:xfrm>
            <a:off x="394283" y="1010360"/>
            <a:ext cx="115851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ficha archivo contiene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tyodos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los comandos que necesitamos para organizar los documentos.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88C5F4-AC26-45B3-A99D-038186FC0F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35" t="367" r="94374" b="91466"/>
          <a:stretch/>
        </p:blipFill>
        <p:spPr>
          <a:xfrm>
            <a:off x="4487658" y="2817877"/>
            <a:ext cx="2621063" cy="209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1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9379-6C82-0093-5B6E-B6AF40B08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C1F005F-B007-C065-D9B0-FFFD23EF8CA1}"/>
              </a:ext>
            </a:extLst>
          </p:cNvPr>
          <p:cNvSpPr txBox="1"/>
          <p:nvPr/>
        </p:nvSpPr>
        <p:spPr>
          <a:xfrm>
            <a:off x="1563329" y="144625"/>
            <a:ext cx="7018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Comando nuevo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9BA50E-4329-82FA-554B-0E455766CCDC}"/>
              </a:ext>
            </a:extLst>
          </p:cNvPr>
          <p:cNvSpPr txBox="1"/>
          <p:nvPr/>
        </p:nvSpPr>
        <p:spPr>
          <a:xfrm>
            <a:off x="384451" y="839102"/>
            <a:ext cx="115851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comando Nuevo sirve para crear un nuevo documento en WordPad, al dar un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en este comando aparecerá en la pantalla una nueva hoja de trabajo para escribir otro documento, los pasos que debes realizar para crear un documento nuevo son los siguientes:</a:t>
            </a:r>
            <a:br>
              <a:rPr lang="es-ES" sz="2000" dirty="0">
                <a:latin typeface="Century Gothic" panose="020B0502020202020204" pitchFamily="34" charset="0"/>
              </a:rPr>
            </a:b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E95000B-3C6C-2203-26E8-C8A285DBE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273" y="2210689"/>
            <a:ext cx="3316535" cy="40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005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2DBC-9826-EB7F-4052-EE0256F8B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9213F15-5474-BDA6-3E1D-47D258001BE5}"/>
              </a:ext>
            </a:extLst>
          </p:cNvPr>
          <p:cNvSpPr txBox="1"/>
          <p:nvPr/>
        </p:nvSpPr>
        <p:spPr>
          <a:xfrm>
            <a:off x="2605548" y="144625"/>
            <a:ext cx="5976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D7CEC3-9002-C675-278D-01E88676965E}"/>
              </a:ext>
            </a:extLst>
          </p:cNvPr>
          <p:cNvSpPr txBox="1"/>
          <p:nvPr/>
        </p:nvSpPr>
        <p:spPr>
          <a:xfrm>
            <a:off x="303402" y="792246"/>
            <a:ext cx="11585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comando Guardar como... sirve para guardar un documento con otro nombre diferente, este comando tiene una figura de disco con un lápiz y lo podemos localizar en la ficha archivo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343F4FF-F97C-33A4-3E8A-B7D46FF1F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69" b="35471"/>
          <a:stretch/>
        </p:blipFill>
        <p:spPr bwMode="auto">
          <a:xfrm>
            <a:off x="5914231" y="2206304"/>
            <a:ext cx="4983070" cy="280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A19123-B6F2-3D0C-F8E3-582578C32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8" t="-562" r="43220" b="81786"/>
          <a:stretch/>
        </p:blipFill>
        <p:spPr bwMode="auto">
          <a:xfrm>
            <a:off x="1753299" y="2508307"/>
            <a:ext cx="2642532" cy="224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816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7FE3-D35B-6EF4-DC6C-498F58FA4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D1861B3-9622-F080-0E85-BA7A4EEB2D3F}"/>
              </a:ext>
            </a:extLst>
          </p:cNvPr>
          <p:cNvSpPr txBox="1"/>
          <p:nvPr/>
        </p:nvSpPr>
        <p:spPr>
          <a:xfrm>
            <a:off x="3057832" y="144625"/>
            <a:ext cx="5524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Administración 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 archivos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12ABD9B-E210-E587-715D-B5DDA7F25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03"/>
          <a:stretch/>
        </p:blipFill>
        <p:spPr bwMode="auto">
          <a:xfrm>
            <a:off x="1882396" y="1258348"/>
            <a:ext cx="8731239" cy="421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211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Actividad 39-40</a:t>
            </a:r>
          </a:p>
          <a:p>
            <a:pPr algn="ctr"/>
            <a:r>
              <a:rPr lang="es-MX" sz="3200">
                <a:latin typeface="Century Gothic" panose="020B0502020202020204" pitchFamily="34" charset="0"/>
              </a:rPr>
              <a:t>Habilidad 20</a:t>
            </a:r>
            <a:endParaRPr lang="es-MX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fontAlgn="base"/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¿Para qué sirve el comando Nuevo?</a:t>
            </a:r>
            <a:br>
              <a:rPr lang="es-ES" dirty="0">
                <a:effectLst/>
                <a:latin typeface="Century Gothic" panose="020B0502020202020204" pitchFamily="34" charset="0"/>
              </a:rPr>
            </a:br>
            <a:br>
              <a:rPr lang="es-ES" dirty="0">
                <a:effectLst/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¿En qué parte de la pantalla podemos ver el nombre del nuevo documento creado?</a:t>
            </a:r>
            <a:br>
              <a:rPr lang="es-ES" dirty="0">
                <a:effectLst/>
                <a:latin typeface="Century Gothic" panose="020B0502020202020204" pitchFamily="34" charset="0"/>
              </a:rPr>
            </a:br>
            <a:br>
              <a:rPr lang="es-ES" dirty="0">
                <a:effectLst/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¿Para qué sirve el comando Guardar como...?</a:t>
            </a:r>
            <a:br>
              <a:rPr lang="es-ES" dirty="0">
                <a:effectLst/>
                <a:latin typeface="Century Gothic" panose="020B0502020202020204" pitchFamily="34" charset="0"/>
              </a:rPr>
            </a:br>
            <a:br>
              <a:rPr lang="es-ES" dirty="0">
                <a:effectLst/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¿Qué sucede en la pantalla cuando damos un </a:t>
            </a:r>
            <a:r>
              <a:rPr lang="es-ES" dirty="0" err="1">
                <a:effectLst/>
                <a:latin typeface="Century Gothic" panose="020B0502020202020204" pitchFamily="34" charset="0"/>
              </a:rPr>
              <a:t>click</a:t>
            </a:r>
            <a:r>
              <a:rPr lang="es-ES" dirty="0">
                <a:effectLst/>
                <a:latin typeface="Century Gothic" panose="020B0502020202020204" pitchFamily="34" charset="0"/>
              </a:rPr>
              <a:t> en el comando guardar como?</a:t>
            </a:r>
            <a:br>
              <a:rPr lang="es-ES" dirty="0">
                <a:effectLst/>
                <a:latin typeface="Century Gothic" panose="020B0502020202020204" pitchFamily="34" charset="0"/>
              </a:rPr>
            </a:br>
            <a:br>
              <a:rPr lang="es-ES" dirty="0">
                <a:effectLst/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¿Qué sucede si después de guardar el documento por primera vez vuelves a presionar el comando guardar?</a:t>
            </a:r>
            <a:br>
              <a:rPr lang="es-ES" dirty="0">
                <a:effectLst/>
                <a:latin typeface="Century Gothic" panose="020B0502020202020204" pitchFamily="34" charset="0"/>
              </a:rPr>
            </a:br>
            <a:br>
              <a:rPr lang="es-ES" dirty="0">
                <a:effectLst/>
                <a:latin typeface="Century Gothic" panose="020B0502020202020204" pitchFamily="34" charset="0"/>
              </a:rPr>
            </a:br>
            <a:r>
              <a:rPr lang="es-ES" dirty="0">
                <a:effectLst/>
                <a:latin typeface="Century Gothic" panose="020B0502020202020204" pitchFamily="34" charset="0"/>
              </a:rPr>
              <a:t>¿Qué significa el lápiz que aparece en el comando guardar como?</a:t>
            </a: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5534</TotalTime>
  <Words>542</Words>
  <Application>Microsoft Office PowerPoint</Application>
  <PresentationFormat>Panorámica</PresentationFormat>
  <Paragraphs>62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187</cp:revision>
  <dcterms:created xsi:type="dcterms:W3CDTF">2020-04-27T12:02:24Z</dcterms:created>
  <dcterms:modified xsi:type="dcterms:W3CDTF">2025-08-08T18:18:05Z</dcterms:modified>
</cp:coreProperties>
</file>