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5" r:id="rId3"/>
    <p:sldId id="277" r:id="rId4"/>
    <p:sldId id="272" r:id="rId5"/>
    <p:sldId id="286" r:id="rId6"/>
    <p:sldId id="292" r:id="rId7"/>
    <p:sldId id="298" r:id="rId8"/>
    <p:sldId id="297" r:id="rId9"/>
    <p:sldId id="300" r:id="rId10"/>
    <p:sldId id="301" r:id="rId11"/>
    <p:sldId id="295" r:id="rId12"/>
    <p:sldId id="293" r:id="rId13"/>
    <p:sldId id="294" r:id="rId14"/>
    <p:sldId id="261" r:id="rId15"/>
    <p:sldId id="269" r:id="rId1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a o lección" id="{655B438D-ABD5-40D8-AC67-2790A15A4CEC}">
          <p14:sldIdLst>
            <p14:sldId id="275"/>
          </p14:sldIdLst>
        </p14:section>
        <p14:section name="Fin en mente y agenda" id="{10866D54-4FCC-4C4E-9759-439E0712A184}">
          <p14:sldIdLst>
            <p14:sldId id="277"/>
          </p14:sldIdLst>
        </p14:section>
        <p14:section name="Captura 1" id="{FDD92706-541F-45CC-9ED9-C2962E8C74A8}">
          <p14:sldIdLst>
            <p14:sldId id="272"/>
          </p14:sldIdLst>
        </p14:section>
        <p14:section name="Captura 2" id="{CFDF35B1-1161-4EDA-ADE8-7F003C77270D}">
          <p14:sldIdLst>
            <p14:sldId id="286"/>
          </p14:sldIdLst>
        </p14:section>
        <p14:section name="Expandir" id="{1F311B36-2096-416C-AC21-E451877F9B48}">
          <p14:sldIdLst>
            <p14:sldId id="292"/>
            <p14:sldId id="298"/>
            <p14:sldId id="297"/>
            <p14:sldId id="300"/>
            <p14:sldId id="301"/>
            <p14:sldId id="295"/>
            <p14:sldId id="293"/>
            <p14:sldId id="294"/>
          </p14:sldIdLst>
        </p14:section>
        <p14:section name="Aplicar" id="{4DA894D9-22A9-4CC8-B23E-76C50A60B935}">
          <p14:sldIdLst>
            <p14:sldId id="261"/>
          </p14:sldIdLst>
        </p14:section>
        <p14:section name="Enseñar / compartir" id="{F1649AFE-15FA-47C7-9460-5374F6437C97}">
          <p14:sldIdLst>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extLst>
      <p:ext uri="{19B8F6BF-5375-455C-9EA6-DF929625EA0E}">
        <p15:presenceInfo xmlns:p15="http://schemas.microsoft.com/office/powerpoint/2012/main" userId="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7" d="100"/>
          <a:sy n="97" d="100"/>
        </p:scale>
        <p:origin x="94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1BC93-CA86-43C8-B448-AE1824923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65302C9-3908-45EE-A6FB-E016E0B4E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02F2B54-5157-46C5-9F6D-37AAE357DB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009B1173-782A-4768-ADE6-7E9D427BC2B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476E427-605F-46FD-99DB-FECA0DCB7E9B}"/>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15491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6AB21C-97F9-4261-A25E-1EEE5D3DE77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217BC0C-04DC-449A-A277-0856BE0ED70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5196DFD-3FA9-4F74-A616-8CB0079C57DD}"/>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9639681-4B4E-454A-BC09-FE96B7279C6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3FB2739-E9A9-42BD-BDAD-0B46C89BC42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858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49A42-A99C-4E97-BABD-934B681C58E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11852FA-FC61-483C-B5C1-8F2862A08D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4145F0F-7C07-440C-9DA7-5CE3D1859DB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5695014-AA8F-4F6C-84A5-27D54FAB03C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977DD52-4CC1-45EF-B1D9-E7B961E30AB2}"/>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9560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ABFB4-4BBE-4DAA-8D85-A4589188F2E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DD6215-0FFC-44C5-A48B-5862FC6F414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0754A8B-5383-4196-8CB4-148828E20B6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363330D-5FC8-4B60-8B40-92B5CC088510}"/>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A98AB997-EEC0-4B72-932D-C0F292B782D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ED410F6-1FC3-48B3-9BE5-84953282B216}"/>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33720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F8EF3-221E-4381-9020-31FA12D5615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506D4AB-637D-4CC1-8AC0-64F5FCF73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0235625-010E-401F-8208-57DD03FFAF5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697D02AF-9D55-4F7C-8FAE-68E6E27FE8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F4648B7-F8AD-4E72-8255-0F1044E22B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56BB1307-6674-4832-B9EF-C81E5DB1ED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8" name="Marcador de pie de página 7">
            <a:extLst>
              <a:ext uri="{FF2B5EF4-FFF2-40B4-BE49-F238E27FC236}">
                <a16:creationId xmlns:a16="http://schemas.microsoft.com/office/drawing/2014/main" id="{4D124EB3-4A9F-424F-8293-AD8D6A8C3444}"/>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EDBA1A9-593B-4E2D-98FA-18BCDE390BA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270754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9D18E-94DE-46D3-A853-9C5967EEE7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6C16836F-D54E-41E2-B98E-04DC0B17086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4" name="Marcador de pie de página 3">
            <a:extLst>
              <a:ext uri="{FF2B5EF4-FFF2-40B4-BE49-F238E27FC236}">
                <a16:creationId xmlns:a16="http://schemas.microsoft.com/office/drawing/2014/main" id="{95F3EBD5-B6F5-4C12-8983-D6A2BD4E47E7}"/>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435C320-8B87-43F5-B47B-A8C762836CC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96378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D9315C-C9E0-49DB-9518-CC6D666FAE5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3" name="Marcador de pie de página 2">
            <a:extLst>
              <a:ext uri="{FF2B5EF4-FFF2-40B4-BE49-F238E27FC236}">
                <a16:creationId xmlns:a16="http://schemas.microsoft.com/office/drawing/2014/main" id="{247D7C7C-EB98-42D6-A57E-B1BCB328B24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571332B-2B37-4AD5-AD0B-73702605C04E}"/>
              </a:ext>
            </a:extLst>
          </p:cNvPr>
          <p:cNvSpPr>
            <a:spLocks noGrp="1"/>
          </p:cNvSpPr>
          <p:nvPr>
            <p:ph type="sldNum" sz="quarter" idx="12"/>
          </p:nvPr>
        </p:nvSpPr>
        <p:spPr/>
        <p:txBody>
          <a:bodyPr/>
          <a:lstStyle/>
          <a:p>
            <a:fld id="{5DF4FADD-33ED-4EAA-87F1-7E7929349E04}" type="slidenum">
              <a:rPr lang="es-MX" smtClean="0"/>
              <a:t>‹Nº›</a:t>
            </a:fld>
            <a:endParaRPr lang="es-MX"/>
          </a:p>
        </p:txBody>
      </p:sp>
      <p:sp>
        <p:nvSpPr>
          <p:cNvPr id="6" name="Rectángulo 5">
            <a:extLst>
              <a:ext uri="{FF2B5EF4-FFF2-40B4-BE49-F238E27FC236}">
                <a16:creationId xmlns:a16="http://schemas.microsoft.com/office/drawing/2014/main" id="{95010E80-EA2B-4041-BF2D-749D0FE6BC26}"/>
              </a:ext>
            </a:extLst>
          </p:cNvPr>
          <p:cNvSpPr/>
          <p:nvPr userDrawn="1"/>
        </p:nvSpPr>
        <p:spPr>
          <a:xfrm>
            <a:off x="0" y="6477850"/>
            <a:ext cx="10662557" cy="610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pic>
        <p:nvPicPr>
          <p:cNvPr id="7" name="Gráfico 6">
            <a:extLst>
              <a:ext uri="{FF2B5EF4-FFF2-40B4-BE49-F238E27FC236}">
                <a16:creationId xmlns:a16="http://schemas.microsoft.com/office/drawing/2014/main" id="{D77FE3B7-A25E-3C49-37CE-827538F20F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2159" y="6257557"/>
            <a:ext cx="1223282" cy="562710"/>
          </a:xfrm>
          <a:prstGeom prst="rect">
            <a:avLst/>
          </a:prstGeom>
        </p:spPr>
      </p:pic>
    </p:spTree>
    <p:extLst>
      <p:ext uri="{BB962C8B-B14F-4D97-AF65-F5344CB8AC3E}">
        <p14:creationId xmlns:p14="http://schemas.microsoft.com/office/powerpoint/2010/main" val="1050435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32BD2E-6F4E-4391-BA5B-652686150A6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B6F54C0-FD07-4DF7-9610-9AF47DE891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99EC189-3B58-4750-8EE7-01736FC14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2AAEA6-044B-4C42-97D9-6F79F99DE0E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7B53A7B3-6E6F-4605-BCA0-0DCB9B749DB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AF0D486-3CAF-4A33-AC93-8319F77BEB3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69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384F5-687F-4E4C-AEA5-5D15BA70F53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FE4798A-37E2-46A3-B9A7-7416CEF892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09BD87F-350E-48C6-8BE6-EC69293B5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04BA37F-5275-4F2F-A4F1-BCCAF43E6A9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4D092528-F5D4-4F6E-9A1A-7F5EE06F025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B48A0C0-9590-41D7-AB04-1EA5BC5B3ED5}"/>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9165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D8342D-5CBC-43DF-8E10-3D69ADAC79B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4C34CAC-74F4-4DE5-B1D1-F3C43D5CFDA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CBA96F7-CFFD-4FB2-B55C-DA57576B1636}"/>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75E95382-B913-446A-9D3C-F0974B66B70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724B04E-315E-4463-89DF-4F25068204D1}"/>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099511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2DE8CA-C82C-46BB-B03A-3BA4E9273CB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3E90E41-396A-4E3D-AC08-E99CD3C3323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AAE753E-147F-48F1-B033-CC244679FFFC}"/>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285F8311-69DE-48B4-BD58-18B4E230F14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D83B9D6-9C8E-47E9-B007-E95A46362F1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132840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EB6E76-F0FA-8DE2-80A9-87A466BF964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5809CCE3-9F45-F6CE-0229-9E720E7A1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1B1F40E-2539-DD91-222E-30A777735019}"/>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CF0C0666-8A90-63DD-0A0C-2FAFD743B29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3A1B4C1-A45B-DC18-4D19-7FD968FF6335}"/>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77465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566911-F98A-736B-9D42-6F2BF2AA827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494A77-1048-B3A9-D4F4-5BDB6E68439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8C3D2D0-8A28-91F7-2EAF-81C0B5EFCB9F}"/>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24E54944-4576-365B-FC0E-ACD97D1DC92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9E8444E-2E47-0465-E6E9-1B41402F8B90}"/>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832742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937A9-A822-E8EC-692C-CA1B6297EF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9688613-B3C3-8A54-C413-F3B094C8AF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5C51214-945F-2D23-01D8-4B04979617BA}"/>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E156D1BD-57D4-FDD3-B8C0-EB7F82F4B5B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B62A6FD-6700-D32C-95C1-0271A59A4017}"/>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64803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7F6AE-7BC3-0D0F-59A1-19B74C77895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88DBCA7-4229-E19C-2C26-1270C6B13B8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5AA83D95-B45A-DA10-862F-5ED132F1984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CB7938DC-5E26-352F-0643-72466E576B91}"/>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A5FF87CC-3546-0F10-74CD-D8B86D2532B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1533BD8-6C3B-5DA7-6F43-AFEDDA810AB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57194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BE3D14-C75D-4ABA-9505-88A1660A3FA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00DC5C9-1273-FCF5-A0CE-EC766FF4E2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D303B7-A35F-35E5-00D7-CBA22D66833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209C64A-E22C-0AF2-9E5C-AFE1FB9D13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C087761-7D3F-3171-D0D4-DCFDB620683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6D2567B0-2303-F7CF-8C53-141D19CE8ED7}"/>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8" name="Marcador de pie de página 7">
            <a:extLst>
              <a:ext uri="{FF2B5EF4-FFF2-40B4-BE49-F238E27FC236}">
                <a16:creationId xmlns:a16="http://schemas.microsoft.com/office/drawing/2014/main" id="{002404D0-40DB-33E8-6BAC-37E1D029EF09}"/>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FFC430A4-3050-EB51-6C5E-38E5FCCE53D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61646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7F04D-4D61-B2EB-D960-39678BCD7CB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77A24A98-F41E-38FC-3C1B-D15E5D6CF33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D23296FC-012D-CF39-0938-203B0A4377F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FA8C78C-88EE-D1AA-2EB1-60DCEDA426F3}"/>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717893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1AABA1-0D0A-0213-9A66-6AE75AA6E5D3}"/>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3" name="Marcador de pie de página 2">
            <a:extLst>
              <a:ext uri="{FF2B5EF4-FFF2-40B4-BE49-F238E27FC236}">
                <a16:creationId xmlns:a16="http://schemas.microsoft.com/office/drawing/2014/main" id="{3EB88FA7-DEF2-172F-2B88-8EF5F72B824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340B8F84-0573-9A30-36DA-953825734DC6}"/>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386824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074F4-8F66-ED8B-2D7B-E17782AD0E9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7D9A635-D799-1B5E-B1DA-89DAD5A551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F4DD76F3-2D4B-AB7F-3D09-5F4BF0B83B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7AD61CA-FFD4-8C67-11F2-5AA41434451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5117D4C0-DE3C-7AA6-F2DA-48A6A86EBE4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0C02790-062F-93CE-31AC-ECC7CDDC209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159668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21088-E345-2660-709F-36146D3AED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19759464-B7C1-4C77-2BEC-1DF5C7704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25DF8378-E8FE-0DBB-F927-4A9BCB8CC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34A706-22CB-CEE6-E1AD-4C51EBAF58C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1D21C00A-BE6E-77B7-60E6-BCC494B7394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EE6233-FF7E-7C41-6155-9DB2C96E06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627840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72FAB-FA67-2831-9A66-01859E6B609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63C423B-7377-618D-DA44-17FA50E6EFA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9D7BD5C-BA9A-8C9B-0AB4-EAD78B16D105}"/>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4C142D18-BBA9-6D04-CBD2-2A324E631FE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66F5437-6BD2-EA0B-E8AF-FBE3FB5C933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499358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63E687E-5CC5-18BC-FA02-9822CF4884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CFCAFE6-14F6-3798-D20D-D1B5871575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11CA33A-C3E7-8A5C-FBC7-12940AC77876}"/>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6F77E8BF-D307-1796-0AB9-5B007D1232F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C37EA9C-0279-A08D-14F1-3A950D5648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943949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264F7-6F2D-9463-FC28-43FDEE5CFD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DBA02B4-00BB-E0E3-09A3-8ADD6329025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2857AF88-7732-C888-5970-6C59B685939E}"/>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886EF23-AA44-CEA0-3A64-5AFFAF7D1432}"/>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422195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898AF22-EB78-41AC-B765-3150A5888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A82ECFD-CB95-4AAB-85D5-EE9A18DB6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3ED57F0-3388-4846-8ACD-C89B4F544D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B88F3C0E-805E-4115-9829-DF5B563484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88611E80-B831-4DAB-B46B-0BC7B7C2A7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4FADD-33ED-4EAA-87F1-7E7929349E04}" type="slidenum">
              <a:rPr lang="es-MX" smtClean="0"/>
              <a:t>‹Nº›</a:t>
            </a:fld>
            <a:endParaRPr lang="es-MX"/>
          </a:p>
        </p:txBody>
      </p:sp>
    </p:spTree>
    <p:extLst>
      <p:ext uri="{BB962C8B-B14F-4D97-AF65-F5344CB8AC3E}">
        <p14:creationId xmlns:p14="http://schemas.microsoft.com/office/powerpoint/2010/main" val="3314179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1C5EAC-C18F-E3C2-4EB9-C098D0E93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6B5C6B2-B378-53F6-B8F0-174900862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543F18B-8735-ECDC-E6B5-370C46113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F8751A8E-C70C-8EC3-2BBB-09F7CF12E2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5FC8A5C-2432-319D-292E-43815682D2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3ED3F-7A46-4CE1-A37E-7ED3A2459A50}" type="slidenum">
              <a:rPr lang="es-MX" smtClean="0"/>
              <a:t>‹Nº›</a:t>
            </a:fld>
            <a:endParaRPr lang="es-MX"/>
          </a:p>
        </p:txBody>
      </p:sp>
    </p:spTree>
    <p:extLst>
      <p:ext uri="{BB962C8B-B14F-4D97-AF65-F5344CB8AC3E}">
        <p14:creationId xmlns:p14="http://schemas.microsoft.com/office/powerpoint/2010/main" val="3828278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70C590-F33A-4E69-A050-1A25CA3EE61C}"/>
              </a:ext>
            </a:extLst>
          </p:cNvPr>
          <p:cNvSpPr txBox="1"/>
          <p:nvPr/>
        </p:nvSpPr>
        <p:spPr>
          <a:xfrm>
            <a:off x="612396" y="1711353"/>
            <a:ext cx="11048301" cy="584775"/>
          </a:xfrm>
          <a:prstGeom prst="rect">
            <a:avLst/>
          </a:prstGeom>
          <a:noFill/>
        </p:spPr>
        <p:txBody>
          <a:bodyPr wrap="square" rtlCol="0">
            <a:spAutoFit/>
          </a:bodyPr>
          <a:lstStyle/>
          <a:p>
            <a:pPr algn="ctr"/>
            <a:r>
              <a:rPr lang="es-MX" sz="3200" dirty="0">
                <a:latin typeface="Century Gothic" panose="020B0502020202020204" pitchFamily="34" charset="0"/>
              </a:rPr>
              <a:t>Tema :</a:t>
            </a:r>
          </a:p>
        </p:txBody>
      </p:sp>
      <p:sp>
        <p:nvSpPr>
          <p:cNvPr id="4" name="CuadroTexto 3">
            <a:extLst>
              <a:ext uri="{FF2B5EF4-FFF2-40B4-BE49-F238E27FC236}">
                <a16:creationId xmlns:a16="http://schemas.microsoft.com/office/drawing/2014/main" id="{D4313DF9-8A15-489D-9AA0-BBEFAB542E7B}"/>
              </a:ext>
            </a:extLst>
          </p:cNvPr>
          <p:cNvSpPr txBox="1"/>
          <p:nvPr/>
        </p:nvSpPr>
        <p:spPr>
          <a:xfrm>
            <a:off x="2831690" y="2497844"/>
            <a:ext cx="7924800" cy="1015663"/>
          </a:xfrm>
          <a:prstGeom prst="rect">
            <a:avLst/>
          </a:prstGeom>
          <a:noFill/>
        </p:spPr>
        <p:txBody>
          <a:bodyPr wrap="square">
            <a:spAutoFit/>
          </a:bodyPr>
          <a:lstStyle/>
          <a:p>
            <a:r>
              <a:rPr lang="es-ES" sz="2000" b="1" dirty="0">
                <a:latin typeface="Century Gothic" panose="020B0502020202020204" pitchFamily="34" charset="0"/>
              </a:rPr>
              <a:t>El Cursor</a:t>
            </a:r>
          </a:p>
          <a:p>
            <a:pPr>
              <a:buFont typeface="Arial" panose="020B0604020202020204" pitchFamily="34" charset="0"/>
              <a:buChar char="•"/>
            </a:pPr>
            <a:r>
              <a:rPr lang="es-ES" sz="2000" dirty="0">
                <a:latin typeface="Century Gothic" panose="020B0502020202020204" pitchFamily="34" charset="0"/>
              </a:rPr>
              <a:t>Presentación del cursor como “el héroe” de la pantalla</a:t>
            </a:r>
          </a:p>
          <a:p>
            <a:pPr>
              <a:buFont typeface="Arial" panose="020B0604020202020204" pitchFamily="34" charset="0"/>
              <a:buChar char="•"/>
            </a:pPr>
            <a:r>
              <a:rPr lang="es-ES" sz="2000" dirty="0">
                <a:latin typeface="Century Gothic" panose="020B0502020202020204" pitchFamily="34" charset="0"/>
              </a:rPr>
              <a:t>Imagen colorida y animada del cursor</a:t>
            </a:r>
            <a:endParaRPr lang="es-ES" dirty="0">
              <a:latin typeface="Century Gothic" panose="020B0502020202020204" pitchFamily="34" charset="0"/>
            </a:endParaRPr>
          </a:p>
        </p:txBody>
      </p:sp>
    </p:spTree>
    <p:extLst>
      <p:ext uri="{BB962C8B-B14F-4D97-AF65-F5344CB8AC3E}">
        <p14:creationId xmlns:p14="http://schemas.microsoft.com/office/powerpoint/2010/main" val="1442283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A2356C8-C622-4A0C-9F39-7430D7DDCCAC}"/>
              </a:ext>
            </a:extLst>
          </p:cNvPr>
          <p:cNvSpPr txBox="1"/>
          <p:nvPr/>
        </p:nvSpPr>
        <p:spPr>
          <a:xfrm>
            <a:off x="723270" y="4117565"/>
            <a:ext cx="3850134" cy="2246769"/>
          </a:xfrm>
          <a:prstGeom prst="rect">
            <a:avLst/>
          </a:prstGeom>
          <a:noFill/>
        </p:spPr>
        <p:txBody>
          <a:bodyPr wrap="square" rtlCol="0">
            <a:spAutoFit/>
          </a:bodyPr>
          <a:lstStyle/>
          <a:p>
            <a:r>
              <a:rPr lang="es-MX" sz="2000" dirty="0">
                <a:solidFill>
                  <a:srgbClr val="FF0000"/>
                </a:solidFill>
                <a:latin typeface="Century Gothic" panose="020B0502020202020204" pitchFamily="34" charset="0"/>
              </a:rPr>
              <a:t>Agenda</a:t>
            </a:r>
            <a:r>
              <a:rPr lang="es-MX" sz="2000" dirty="0">
                <a:latin typeface="Century Gothic" panose="020B0502020202020204" pitchFamily="34" charset="0"/>
              </a:rPr>
              <a:t>: </a:t>
            </a:r>
          </a:p>
          <a:p>
            <a:endParaRPr lang="es-MX" sz="2000" dirty="0">
              <a:latin typeface="Century Gothic" panose="020B0502020202020204" pitchFamily="34" charset="0"/>
            </a:endParaRPr>
          </a:p>
          <a:p>
            <a:pPr marL="457200" indent="-457200">
              <a:buFont typeface="Arial" panose="020B0604020202020204" pitchFamily="34" charset="0"/>
              <a:buChar char="•"/>
            </a:pPr>
            <a:r>
              <a:rPr lang="es-MX" sz="2000" dirty="0">
                <a:latin typeface="Century Gothic" panose="020B0502020202020204" pitchFamily="34" charset="0"/>
              </a:rPr>
              <a:t>El cursor</a:t>
            </a:r>
          </a:p>
          <a:p>
            <a:pPr marL="457200" indent="-457200">
              <a:buFont typeface="Arial" panose="020B0604020202020204" pitchFamily="34" charset="0"/>
              <a:buChar char="•"/>
            </a:pPr>
            <a:r>
              <a:rPr lang="es-MX" sz="2000" dirty="0">
                <a:latin typeface="Century Gothic" panose="020B0502020202020204" pitchFamily="34" charset="0"/>
              </a:rPr>
              <a:t>Tipos </a:t>
            </a:r>
          </a:p>
          <a:p>
            <a:pPr marL="457200" indent="-457200">
              <a:buFont typeface="Arial" panose="020B0604020202020204" pitchFamily="34" charset="0"/>
              <a:buChar char="•"/>
            </a:pPr>
            <a:r>
              <a:rPr lang="es-MX" sz="2000" dirty="0">
                <a:latin typeface="Century Gothic" panose="020B0502020202020204" pitchFamily="34" charset="0"/>
              </a:rPr>
              <a:t>Seleccionar</a:t>
            </a:r>
          </a:p>
          <a:p>
            <a:pPr marL="457200" indent="-457200">
              <a:buFont typeface="Arial" panose="020B0604020202020204" pitchFamily="34" charset="0"/>
              <a:buChar char="•"/>
            </a:pPr>
            <a:r>
              <a:rPr lang="es-MX" sz="2000" dirty="0">
                <a:latin typeface="Century Gothic" panose="020B0502020202020204" pitchFamily="34" charset="0"/>
              </a:rPr>
              <a:t>Elegir</a:t>
            </a:r>
          </a:p>
          <a:p>
            <a:endParaRPr lang="es-MX" sz="2000" dirty="0">
              <a:latin typeface="Century Gothic" panose="020B0502020202020204" pitchFamily="34" charset="0"/>
            </a:endParaRPr>
          </a:p>
        </p:txBody>
      </p:sp>
      <p:sp>
        <p:nvSpPr>
          <p:cNvPr id="6" name="CuadroTexto 5">
            <a:extLst>
              <a:ext uri="{FF2B5EF4-FFF2-40B4-BE49-F238E27FC236}">
                <a16:creationId xmlns:a16="http://schemas.microsoft.com/office/drawing/2014/main" id="{10782C78-3A99-4499-A373-0A56E178450D}"/>
              </a:ext>
            </a:extLst>
          </p:cNvPr>
          <p:cNvSpPr txBox="1"/>
          <p:nvPr/>
        </p:nvSpPr>
        <p:spPr>
          <a:xfrm>
            <a:off x="723270" y="959773"/>
            <a:ext cx="10745460" cy="2862322"/>
          </a:xfrm>
          <a:prstGeom prst="rect">
            <a:avLst/>
          </a:prstGeom>
          <a:noFill/>
        </p:spPr>
        <p:txBody>
          <a:bodyPr wrap="square">
            <a:spAutoFit/>
          </a:bodyPr>
          <a:lstStyle/>
          <a:p>
            <a:r>
              <a:rPr lang="es-ES" sz="2000" dirty="0">
                <a:solidFill>
                  <a:srgbClr val="FF0000"/>
                </a:solidFill>
                <a:latin typeface="Century Gothic" panose="020B0502020202020204" pitchFamily="34" charset="0"/>
              </a:rPr>
              <a:t>Fin en mente:</a:t>
            </a:r>
            <a:br>
              <a:rPr lang="es-ES" sz="2000" dirty="0">
                <a:latin typeface="Century Gothic" panose="020B0502020202020204" pitchFamily="34" charset="0"/>
              </a:rPr>
            </a:br>
            <a:r>
              <a:rPr lang="es-ES" sz="2000" dirty="0">
                <a:latin typeface="Century Gothic" panose="020B0502020202020204" pitchFamily="34" charset="0"/>
              </a:rPr>
              <a:t>Reconocer el funcionamiento del cursor en el entorno del procesador de textos para ubicar y editar contenido de manera precisa durante la creación de documentos escolares.</a:t>
            </a:r>
          </a:p>
          <a:p>
            <a:endParaRPr lang="es-ES" sz="2000" dirty="0">
              <a:latin typeface="Century Gothic" panose="020B0502020202020204" pitchFamily="34" charset="0"/>
            </a:endParaRPr>
          </a:p>
          <a:p>
            <a:endParaRPr lang="es-ES" sz="2000" dirty="0">
              <a:solidFill>
                <a:srgbClr val="FF0000"/>
              </a:solidFill>
              <a:latin typeface="Century Gothic" panose="020B0502020202020204" pitchFamily="34" charset="0"/>
            </a:endParaRPr>
          </a:p>
          <a:p>
            <a:r>
              <a:rPr lang="es-ES" sz="2000" dirty="0">
                <a:solidFill>
                  <a:srgbClr val="FF0000"/>
                </a:solidFill>
                <a:latin typeface="Century Gothic" panose="020B0502020202020204" pitchFamily="34" charset="0"/>
              </a:rPr>
              <a:t>Aprendizaje esperado:</a:t>
            </a:r>
            <a:br>
              <a:rPr lang="es-ES" sz="2000" dirty="0">
                <a:latin typeface="Century Gothic" panose="020B0502020202020204" pitchFamily="34" charset="0"/>
              </a:rPr>
            </a:br>
            <a:r>
              <a:rPr lang="es-ES" sz="2000" dirty="0">
                <a:latin typeface="Century Gothic" panose="020B0502020202020204" pitchFamily="34" charset="0"/>
              </a:rPr>
              <a:t>Identificar la posición del cursor en el área de trabajo y desplazarlo con el mouse o el teclado para insertar, eliminar o modificar texto correctamente.</a:t>
            </a:r>
          </a:p>
        </p:txBody>
      </p:sp>
    </p:spTree>
    <p:extLst>
      <p:ext uri="{BB962C8B-B14F-4D97-AF65-F5344CB8AC3E}">
        <p14:creationId xmlns:p14="http://schemas.microsoft.com/office/powerpoint/2010/main" val="349092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AC30866-CC88-6772-A3B6-159740B9E52B}"/>
              </a:ext>
            </a:extLst>
          </p:cNvPr>
          <p:cNvSpPr txBox="1"/>
          <p:nvPr/>
        </p:nvSpPr>
        <p:spPr>
          <a:xfrm>
            <a:off x="8925207" y="5624289"/>
            <a:ext cx="2557039" cy="523220"/>
          </a:xfrm>
          <a:prstGeom prst="rect">
            <a:avLst/>
          </a:prstGeom>
          <a:noFill/>
        </p:spPr>
        <p:txBody>
          <a:bodyPr wrap="square" rtlCol="0">
            <a:spAutoFit/>
          </a:bodyPr>
          <a:lstStyle/>
          <a:p>
            <a:r>
              <a:rPr lang="es-ES" sz="2800" dirty="0"/>
              <a:t>Fin.</a:t>
            </a:r>
            <a:endParaRPr lang="es-MX" sz="2800" dirty="0"/>
          </a:p>
        </p:txBody>
      </p:sp>
      <p:pic>
        <p:nvPicPr>
          <p:cNvPr id="3" name="Picture 2">
            <a:extLst>
              <a:ext uri="{FF2B5EF4-FFF2-40B4-BE49-F238E27FC236}">
                <a16:creationId xmlns:a16="http://schemas.microsoft.com/office/drawing/2014/main" id="{82F0D25E-358D-0B41-4C33-39B7C0949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590675"/>
            <a:ext cx="4572000"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2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10C9A42-0A71-C676-C63E-8B65F5E864CD}"/>
              </a:ext>
            </a:extLst>
          </p:cNvPr>
          <p:cNvSpPr txBox="1"/>
          <p:nvPr/>
        </p:nvSpPr>
        <p:spPr>
          <a:xfrm>
            <a:off x="2033900" y="338103"/>
            <a:ext cx="8246690"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 En qué momento has utilizado estas palabras ?</a:t>
            </a:r>
            <a:endParaRPr lang="es-ES" sz="2400" dirty="0">
              <a:solidFill>
                <a:srgbClr val="000000"/>
              </a:solidFill>
              <a:latin typeface="Century Gothic" panose="020B0502020202020204" pitchFamily="34" charset="0"/>
            </a:endParaRPr>
          </a:p>
        </p:txBody>
      </p:sp>
      <p:sp>
        <p:nvSpPr>
          <p:cNvPr id="4" name="CuadroTexto 3">
            <a:extLst>
              <a:ext uri="{FF2B5EF4-FFF2-40B4-BE49-F238E27FC236}">
                <a16:creationId xmlns:a16="http://schemas.microsoft.com/office/drawing/2014/main" id="{ABB6EECD-07C9-D66D-07EA-45AA6970523C}"/>
              </a:ext>
            </a:extLst>
          </p:cNvPr>
          <p:cNvSpPr txBox="1"/>
          <p:nvPr/>
        </p:nvSpPr>
        <p:spPr>
          <a:xfrm>
            <a:off x="3642264" y="1604323"/>
            <a:ext cx="4264182" cy="1938992"/>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Elegir.</a:t>
            </a:r>
            <a:br>
              <a:rPr lang="es-ES" sz="2400" dirty="0">
                <a:latin typeface="Century Gothic" panose="020B0502020202020204" pitchFamily="34" charset="0"/>
              </a:rPr>
            </a:br>
            <a:br>
              <a:rPr lang="es-ES" sz="2400" dirty="0">
                <a:latin typeface="Century Gothic" panose="020B0502020202020204" pitchFamily="34" charset="0"/>
              </a:rPr>
            </a:br>
            <a:r>
              <a:rPr lang="es-ES" sz="2400" b="0" i="0" dirty="0">
                <a:solidFill>
                  <a:srgbClr val="000000"/>
                </a:solidFill>
                <a:effectLst/>
                <a:latin typeface="Century Gothic" panose="020B0502020202020204" pitchFamily="34" charset="0"/>
              </a:rPr>
              <a:t>Señalar.</a:t>
            </a:r>
            <a:br>
              <a:rPr lang="es-ES" sz="2400" dirty="0">
                <a:latin typeface="Century Gothic" panose="020B0502020202020204" pitchFamily="34" charset="0"/>
              </a:rPr>
            </a:br>
            <a:br>
              <a:rPr lang="es-ES" sz="2400" dirty="0">
                <a:latin typeface="Century Gothic" panose="020B0502020202020204" pitchFamily="34" charset="0"/>
              </a:rPr>
            </a:br>
            <a:r>
              <a:rPr lang="es-ES" sz="2400" b="0" i="0" dirty="0">
                <a:solidFill>
                  <a:srgbClr val="000000"/>
                </a:solidFill>
                <a:effectLst/>
                <a:latin typeface="Century Gothic" panose="020B0502020202020204" pitchFamily="34" charset="0"/>
              </a:rPr>
              <a:t>Seleccionar.  </a:t>
            </a:r>
            <a:endParaRPr lang="es-MX" sz="2400" dirty="0">
              <a:latin typeface="Century Gothic" panose="020B0502020202020204" pitchFamily="34" charset="0"/>
            </a:endParaRPr>
          </a:p>
        </p:txBody>
      </p:sp>
      <p:sp>
        <p:nvSpPr>
          <p:cNvPr id="5" name="CuadroTexto 4">
            <a:extLst>
              <a:ext uri="{FF2B5EF4-FFF2-40B4-BE49-F238E27FC236}">
                <a16:creationId xmlns:a16="http://schemas.microsoft.com/office/drawing/2014/main" id="{E07D7444-019D-7477-C7FE-5C0EF0A3F760}"/>
              </a:ext>
            </a:extLst>
          </p:cNvPr>
          <p:cNvSpPr txBox="1"/>
          <p:nvPr/>
        </p:nvSpPr>
        <p:spPr>
          <a:xfrm>
            <a:off x="968523" y="4347870"/>
            <a:ext cx="10254953" cy="707886"/>
          </a:xfrm>
          <a:prstGeom prst="rect">
            <a:avLst/>
          </a:prstGeom>
          <a:noFill/>
        </p:spPr>
        <p:txBody>
          <a:bodyPr wrap="square">
            <a:spAutoFit/>
          </a:bodyPr>
          <a:lstStyle/>
          <a:p>
            <a:r>
              <a:rPr lang="es-ES" sz="2000" b="0" i="0" dirty="0">
                <a:solidFill>
                  <a:srgbClr val="000000"/>
                </a:solidFill>
                <a:effectLst/>
                <a:latin typeface="Century Gothic" panose="020B0502020202020204" pitchFamily="34" charset="0"/>
              </a:rPr>
              <a:t>Todas estas acciones las utilizamos cuando comenzamos a trabajar en la computadora y movemos el cursor en pantalla.</a:t>
            </a:r>
            <a:endParaRPr lang="es-MX" sz="2000" dirty="0">
              <a:latin typeface="Century Gothic" panose="020B0502020202020204" pitchFamily="34" charset="0"/>
            </a:endParaRPr>
          </a:p>
        </p:txBody>
      </p:sp>
    </p:spTree>
    <p:extLst>
      <p:ext uri="{BB962C8B-B14F-4D97-AF65-F5344CB8AC3E}">
        <p14:creationId xmlns:p14="http://schemas.microsoft.com/office/powerpoint/2010/main" val="1973554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882D0DAA-EB17-46BA-A790-9C6507DFC410}"/>
              </a:ext>
            </a:extLst>
          </p:cNvPr>
          <p:cNvSpPr txBox="1"/>
          <p:nvPr/>
        </p:nvSpPr>
        <p:spPr>
          <a:xfrm>
            <a:off x="2812026" y="1091832"/>
            <a:ext cx="6096000" cy="1015663"/>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Explicación: flechita que vive en la pantalla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El cursor nos ayuda a “apuntar” cosas</a:t>
            </a:r>
          </a:p>
        </p:txBody>
      </p:sp>
      <p:sp>
        <p:nvSpPr>
          <p:cNvPr id="9" name="CuadroTexto 8">
            <a:extLst>
              <a:ext uri="{FF2B5EF4-FFF2-40B4-BE49-F238E27FC236}">
                <a16:creationId xmlns:a16="http://schemas.microsoft.com/office/drawing/2014/main" id="{08D38532-9155-48AE-AE45-FDAB2E9E2984}"/>
              </a:ext>
            </a:extLst>
          </p:cNvPr>
          <p:cNvSpPr txBox="1"/>
          <p:nvPr/>
        </p:nvSpPr>
        <p:spPr>
          <a:xfrm>
            <a:off x="2664541" y="316778"/>
            <a:ext cx="6096000" cy="461665"/>
          </a:xfrm>
          <a:prstGeom prst="rect">
            <a:avLst/>
          </a:prstGeom>
          <a:noFill/>
        </p:spPr>
        <p:txBody>
          <a:bodyPr wrap="square">
            <a:spAutoFit/>
          </a:bodyPr>
          <a:lstStyle/>
          <a:p>
            <a:pPr algn="ctr"/>
            <a:r>
              <a:rPr lang="es-ES" sz="2400" dirty="0">
                <a:latin typeface="Century Gothic" panose="020B0502020202020204" pitchFamily="34" charset="0"/>
              </a:rPr>
              <a:t>¿Qué es un Cursor?</a:t>
            </a:r>
          </a:p>
        </p:txBody>
      </p:sp>
      <p:pic>
        <p:nvPicPr>
          <p:cNvPr id="1026" name="Picture 2" descr="Cursor GIFs | Tenor">
            <a:extLst>
              <a:ext uri="{FF2B5EF4-FFF2-40B4-BE49-F238E27FC236}">
                <a16:creationId xmlns:a16="http://schemas.microsoft.com/office/drawing/2014/main" id="{272CA60B-F501-4C1E-B727-C081D7D9C65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34107" y="2843837"/>
            <a:ext cx="2922331" cy="2922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23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02F3428-1E1D-4EC3-835B-9EB0254AE739}"/>
              </a:ext>
            </a:extLst>
          </p:cNvPr>
          <p:cNvSpPr txBox="1"/>
          <p:nvPr/>
        </p:nvSpPr>
        <p:spPr>
          <a:xfrm>
            <a:off x="2802193" y="1298309"/>
            <a:ext cx="7482348" cy="1015663"/>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Vive en la pantalla de la computadora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Siempre lo vemos moverse cuando usamos el mouse</a:t>
            </a:r>
          </a:p>
        </p:txBody>
      </p:sp>
      <p:sp>
        <p:nvSpPr>
          <p:cNvPr id="5" name="CuadroTexto 4">
            <a:extLst>
              <a:ext uri="{FF2B5EF4-FFF2-40B4-BE49-F238E27FC236}">
                <a16:creationId xmlns:a16="http://schemas.microsoft.com/office/drawing/2014/main" id="{D8378A0E-58AB-4469-955D-3CE096B08321}"/>
              </a:ext>
            </a:extLst>
          </p:cNvPr>
          <p:cNvSpPr txBox="1"/>
          <p:nvPr/>
        </p:nvSpPr>
        <p:spPr>
          <a:xfrm>
            <a:off x="2802193" y="464263"/>
            <a:ext cx="6096000" cy="461665"/>
          </a:xfrm>
          <a:prstGeom prst="rect">
            <a:avLst/>
          </a:prstGeom>
          <a:noFill/>
        </p:spPr>
        <p:txBody>
          <a:bodyPr wrap="square">
            <a:spAutoFit/>
          </a:bodyPr>
          <a:lstStyle/>
          <a:p>
            <a:pPr algn="ctr"/>
            <a:r>
              <a:rPr lang="es-ES" sz="2400" dirty="0">
                <a:latin typeface="Century Gothic" panose="020B0502020202020204" pitchFamily="34" charset="0"/>
              </a:rPr>
              <a:t>¿Dónde vive el Cursor?</a:t>
            </a:r>
          </a:p>
        </p:txBody>
      </p:sp>
      <p:pic>
        <p:nvPicPr>
          <p:cNvPr id="3074" name="Picture 2" descr="Xencelabs Tableta gráfica Interactiva 16 | Xencelabs">
            <a:extLst>
              <a:ext uri="{FF2B5EF4-FFF2-40B4-BE49-F238E27FC236}">
                <a16:creationId xmlns:a16="http://schemas.microsoft.com/office/drawing/2014/main" id="{26B8C945-0DEA-4CB2-A622-875EA909AE8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74025" y="2397929"/>
            <a:ext cx="4704735" cy="366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597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53ED898-1CE1-450C-AE74-092682EB91C1}"/>
              </a:ext>
            </a:extLst>
          </p:cNvPr>
          <p:cNvSpPr txBox="1"/>
          <p:nvPr/>
        </p:nvSpPr>
        <p:spPr>
          <a:xfrm>
            <a:off x="2310581" y="964012"/>
            <a:ext cx="8239432" cy="707886"/>
          </a:xfrm>
          <a:prstGeom prst="rect">
            <a:avLst/>
          </a:prstGeom>
          <a:noFill/>
        </p:spPr>
        <p:txBody>
          <a:bodyPr wrap="square">
            <a:spAutoFit/>
          </a:bodyPr>
          <a:lstStyle/>
          <a:p>
            <a:r>
              <a:rPr lang="es-ES" sz="2000" dirty="0">
                <a:latin typeface="Century Gothic" panose="020B0502020202020204" pitchFamily="34" charset="0"/>
              </a:rPr>
              <a:t>A la persona que mueve el mouse para controlar el cursor se le conoce como usuario.</a:t>
            </a:r>
          </a:p>
        </p:txBody>
      </p:sp>
      <p:pic>
        <p:nvPicPr>
          <p:cNvPr id="4" name="Imagen 3">
            <a:extLst>
              <a:ext uri="{FF2B5EF4-FFF2-40B4-BE49-F238E27FC236}">
                <a16:creationId xmlns:a16="http://schemas.microsoft.com/office/drawing/2014/main" id="{52498689-EC4A-4F9E-BF73-6A2DE58C2BE7}"/>
              </a:ext>
            </a:extLst>
          </p:cNvPr>
          <p:cNvPicPr>
            <a:picLocks noChangeAspect="1"/>
          </p:cNvPicPr>
          <p:nvPr/>
        </p:nvPicPr>
        <p:blipFill>
          <a:blip r:embed="rId2"/>
          <a:stretch>
            <a:fillRect/>
          </a:stretch>
        </p:blipFill>
        <p:spPr>
          <a:xfrm>
            <a:off x="3603523" y="3016045"/>
            <a:ext cx="4572000" cy="2571750"/>
          </a:xfrm>
          <a:prstGeom prst="rect">
            <a:avLst/>
          </a:prstGeom>
        </p:spPr>
      </p:pic>
      <p:sp>
        <p:nvSpPr>
          <p:cNvPr id="6" name="CuadroTexto 5">
            <a:extLst>
              <a:ext uri="{FF2B5EF4-FFF2-40B4-BE49-F238E27FC236}">
                <a16:creationId xmlns:a16="http://schemas.microsoft.com/office/drawing/2014/main" id="{1AB8D8A2-35E4-4C0B-9C59-D3338D193DB6}"/>
              </a:ext>
            </a:extLst>
          </p:cNvPr>
          <p:cNvSpPr txBox="1"/>
          <p:nvPr/>
        </p:nvSpPr>
        <p:spPr>
          <a:xfrm>
            <a:off x="2841523" y="214995"/>
            <a:ext cx="6096000" cy="461665"/>
          </a:xfrm>
          <a:prstGeom prst="rect">
            <a:avLst/>
          </a:prstGeom>
          <a:noFill/>
        </p:spPr>
        <p:txBody>
          <a:bodyPr wrap="square">
            <a:spAutoFit/>
          </a:bodyPr>
          <a:lstStyle/>
          <a:p>
            <a:pPr algn="ctr"/>
            <a:r>
              <a:rPr lang="es-ES" sz="2400" dirty="0">
                <a:latin typeface="Century Gothic" panose="020B0502020202020204" pitchFamily="34" charset="0"/>
              </a:rPr>
              <a:t>¿Quién mueve al Cursor?</a:t>
            </a:r>
          </a:p>
        </p:txBody>
      </p:sp>
    </p:spTree>
    <p:extLst>
      <p:ext uri="{BB962C8B-B14F-4D97-AF65-F5344CB8AC3E}">
        <p14:creationId xmlns:p14="http://schemas.microsoft.com/office/powerpoint/2010/main" val="342558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D3E7AFB-B61A-43A9-BCBC-2DC8DDA7D917}"/>
              </a:ext>
            </a:extLst>
          </p:cNvPr>
          <p:cNvSpPr txBox="1"/>
          <p:nvPr/>
        </p:nvSpPr>
        <p:spPr>
          <a:xfrm>
            <a:off x="3048000" y="1081241"/>
            <a:ext cx="6096000" cy="2585323"/>
          </a:xfrm>
          <a:prstGeom prst="rect">
            <a:avLst/>
          </a:prstGeom>
          <a:noFill/>
        </p:spPr>
        <p:txBody>
          <a:bodyPr wrap="square">
            <a:spAutoFit/>
          </a:bodyPr>
          <a:lstStyle/>
          <a:p>
            <a:pPr>
              <a:buFont typeface="Arial" panose="020B0604020202020204" pitchFamily="34" charset="0"/>
              <a:buChar char="•"/>
            </a:pPr>
            <a:r>
              <a:rPr lang="es-ES" dirty="0"/>
              <a:t>El cursor puede hacer “clic” para abrir juegos y dibujos</a:t>
            </a:r>
          </a:p>
          <a:p>
            <a:pPr>
              <a:buFont typeface="Arial" panose="020B0604020202020204" pitchFamily="34" charset="0"/>
              <a:buChar char="•"/>
            </a:pPr>
            <a:endParaRPr lang="es-ES" dirty="0"/>
          </a:p>
          <a:p>
            <a:pPr>
              <a:buFont typeface="Arial" panose="020B0604020202020204" pitchFamily="34" charset="0"/>
              <a:buChar char="•"/>
            </a:pPr>
            <a:r>
              <a:rPr lang="es-ES" dirty="0" err="1"/>
              <a:t>Click</a:t>
            </a:r>
            <a:r>
              <a:rPr lang="es-ES" dirty="0"/>
              <a:t> uno (Selecciona)</a:t>
            </a:r>
          </a:p>
          <a:p>
            <a:pPr>
              <a:buFont typeface="Arial" panose="020B0604020202020204" pitchFamily="34" charset="0"/>
              <a:buChar char="•"/>
            </a:pPr>
            <a:endParaRPr lang="es-ES" dirty="0"/>
          </a:p>
          <a:p>
            <a:pPr>
              <a:buFont typeface="Arial" panose="020B0604020202020204" pitchFamily="34" charset="0"/>
              <a:buChar char="•"/>
            </a:pPr>
            <a:r>
              <a:rPr lang="es-ES" dirty="0" err="1"/>
              <a:t>Click</a:t>
            </a:r>
            <a:r>
              <a:rPr lang="es-ES" dirty="0"/>
              <a:t> dos abre un programa</a:t>
            </a:r>
          </a:p>
          <a:p>
            <a:pPr>
              <a:buFont typeface="Arial" panose="020B0604020202020204" pitchFamily="34" charset="0"/>
              <a:buChar char="•"/>
            </a:pPr>
            <a:endParaRPr lang="es-ES" dirty="0"/>
          </a:p>
          <a:p>
            <a:pPr>
              <a:buFont typeface="Arial" panose="020B0604020202020204" pitchFamily="34" charset="0"/>
              <a:buChar char="•"/>
            </a:pPr>
            <a:r>
              <a:rPr lang="es-ES" dirty="0" err="1"/>
              <a:t>Scroll</a:t>
            </a:r>
            <a:r>
              <a:rPr lang="es-ES" dirty="0"/>
              <a:t> (Desplaza)</a:t>
            </a:r>
          </a:p>
          <a:p>
            <a:pPr>
              <a:buFont typeface="Arial" panose="020B0604020202020204" pitchFamily="34" charset="0"/>
              <a:buChar char="•"/>
            </a:pPr>
            <a:endParaRPr lang="es-ES" dirty="0"/>
          </a:p>
          <a:p>
            <a:pPr>
              <a:buFont typeface="Arial" panose="020B0604020202020204" pitchFamily="34" charset="0"/>
              <a:buChar char="•"/>
            </a:pPr>
            <a:r>
              <a:rPr lang="es-ES" dirty="0"/>
              <a:t>Todo esto se hace en </a:t>
            </a:r>
            <a:r>
              <a:rPr lang="es-ES" dirty="0" err="1"/>
              <a:t>conjubnto</a:t>
            </a:r>
            <a:r>
              <a:rPr lang="es-ES" dirty="0"/>
              <a:t> con el cursor</a:t>
            </a:r>
          </a:p>
        </p:txBody>
      </p:sp>
      <p:pic>
        <p:nvPicPr>
          <p:cNvPr id="2050" name="Picture 2" descr="Animation Click GIF by Lucho Gastelum - Find &amp; Share on GIPHY">
            <a:extLst>
              <a:ext uri="{FF2B5EF4-FFF2-40B4-BE49-F238E27FC236}">
                <a16:creationId xmlns:a16="http://schemas.microsoft.com/office/drawing/2014/main" id="{EEEEB0BF-9148-422C-9FA0-C5BECEEEBB2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67317" y="3657293"/>
            <a:ext cx="4572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9B417279-0C33-4749-8D45-6E6872106271}"/>
              </a:ext>
            </a:extLst>
          </p:cNvPr>
          <p:cNvSpPr txBox="1"/>
          <p:nvPr/>
        </p:nvSpPr>
        <p:spPr>
          <a:xfrm>
            <a:off x="2723535" y="167292"/>
            <a:ext cx="6096000" cy="461665"/>
          </a:xfrm>
          <a:prstGeom prst="rect">
            <a:avLst/>
          </a:prstGeom>
          <a:noFill/>
        </p:spPr>
        <p:txBody>
          <a:bodyPr wrap="square">
            <a:spAutoFit/>
          </a:bodyPr>
          <a:lstStyle/>
          <a:p>
            <a:pPr algn="ctr"/>
            <a:r>
              <a:rPr lang="es-ES" sz="2400" dirty="0">
                <a:latin typeface="Century Gothic" panose="020B0502020202020204" pitchFamily="34" charset="0"/>
              </a:rPr>
              <a:t>¡Haz </a:t>
            </a:r>
            <a:r>
              <a:rPr lang="es-ES" sz="2400" dirty="0" err="1">
                <a:latin typeface="Century Gothic" panose="020B0502020202020204" pitchFamily="34" charset="0"/>
              </a:rPr>
              <a:t>Click</a:t>
            </a:r>
            <a:r>
              <a:rPr lang="es-ES" sz="2400" dirty="0">
                <a:latin typeface="Century Gothic" panose="020B0502020202020204" pitchFamily="34" charset="0"/>
              </a:rPr>
              <a:t>!</a:t>
            </a:r>
          </a:p>
        </p:txBody>
      </p:sp>
    </p:spTree>
    <p:extLst>
      <p:ext uri="{BB962C8B-B14F-4D97-AF65-F5344CB8AC3E}">
        <p14:creationId xmlns:p14="http://schemas.microsoft.com/office/powerpoint/2010/main" val="3707609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4F6F013-8C65-4CE0-883B-8817F86BE123}"/>
              </a:ext>
            </a:extLst>
          </p:cNvPr>
          <p:cNvSpPr txBox="1"/>
          <p:nvPr/>
        </p:nvSpPr>
        <p:spPr>
          <a:xfrm>
            <a:off x="2743199" y="1131161"/>
            <a:ext cx="6990735" cy="1323439"/>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Demostración: Cursor toma un objeto y lo mueve</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Juego: llevar una manzana al cesto arrastrando con el cursor</a:t>
            </a:r>
          </a:p>
        </p:txBody>
      </p:sp>
      <p:sp>
        <p:nvSpPr>
          <p:cNvPr id="5" name="CuadroTexto 4">
            <a:extLst>
              <a:ext uri="{FF2B5EF4-FFF2-40B4-BE49-F238E27FC236}">
                <a16:creationId xmlns:a16="http://schemas.microsoft.com/office/drawing/2014/main" id="{70FEB8F6-81A5-4E0B-8CB9-F2450691FD51}"/>
              </a:ext>
            </a:extLst>
          </p:cNvPr>
          <p:cNvSpPr txBox="1"/>
          <p:nvPr/>
        </p:nvSpPr>
        <p:spPr>
          <a:xfrm>
            <a:off x="2576051" y="287283"/>
            <a:ext cx="6096000" cy="461665"/>
          </a:xfrm>
          <a:prstGeom prst="rect">
            <a:avLst/>
          </a:prstGeom>
          <a:noFill/>
        </p:spPr>
        <p:txBody>
          <a:bodyPr wrap="square">
            <a:spAutoFit/>
          </a:bodyPr>
          <a:lstStyle/>
          <a:p>
            <a:pPr algn="ctr"/>
            <a:r>
              <a:rPr lang="es-ES" sz="2400" dirty="0">
                <a:latin typeface="Century Gothic" panose="020B0502020202020204" pitchFamily="34" charset="0"/>
              </a:rPr>
              <a:t>Arrastra y Suelta</a:t>
            </a:r>
          </a:p>
        </p:txBody>
      </p:sp>
      <p:pic>
        <p:nvPicPr>
          <p:cNvPr id="4098" name="Picture 2" descr="Herramienta de Selección myViewBoard Knowledge Base ;">
            <a:extLst>
              <a:ext uri="{FF2B5EF4-FFF2-40B4-BE49-F238E27FC236}">
                <a16:creationId xmlns:a16="http://schemas.microsoft.com/office/drawing/2014/main" id="{F81095F5-1EC9-4F02-9206-EC826580B9D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39613" y="2949448"/>
            <a:ext cx="4650658" cy="2615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50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DE2F20F-ADA2-F01C-8648-3FEA67717F0B}"/>
              </a:ext>
            </a:extLst>
          </p:cNvPr>
          <p:cNvSpPr txBox="1"/>
          <p:nvPr/>
        </p:nvSpPr>
        <p:spPr>
          <a:xfrm>
            <a:off x="5073069" y="322385"/>
            <a:ext cx="1623822"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El cursor</a:t>
            </a:r>
            <a:endParaRPr lang="es-ES" sz="2400" dirty="0">
              <a:solidFill>
                <a:srgbClr val="000000"/>
              </a:solidFill>
              <a:latin typeface="Century Gothic" panose="020B0502020202020204" pitchFamily="34" charset="0"/>
            </a:endParaRPr>
          </a:p>
        </p:txBody>
      </p:sp>
      <p:sp>
        <p:nvSpPr>
          <p:cNvPr id="5" name="CuadroTexto 4">
            <a:extLst>
              <a:ext uri="{FF2B5EF4-FFF2-40B4-BE49-F238E27FC236}">
                <a16:creationId xmlns:a16="http://schemas.microsoft.com/office/drawing/2014/main" id="{9E8E5227-B63A-D429-B64A-9F208E0036F8}"/>
              </a:ext>
            </a:extLst>
          </p:cNvPr>
          <p:cNvSpPr txBox="1"/>
          <p:nvPr/>
        </p:nvSpPr>
        <p:spPr>
          <a:xfrm>
            <a:off x="579690" y="824920"/>
            <a:ext cx="11032619" cy="1015663"/>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El cursor es una flechita que se mueve en la pantalla y sirve para señalar, elegir, seleccionar y entrar a los programas, pero su forma puede cambiar, en ocasiones es una flechita, una manita o un círculo etc.</a:t>
            </a:r>
          </a:p>
        </p:txBody>
      </p:sp>
      <p:pic>
        <p:nvPicPr>
          <p:cNvPr id="2050" name="Picture 2">
            <a:extLst>
              <a:ext uri="{FF2B5EF4-FFF2-40B4-BE49-F238E27FC236}">
                <a16:creationId xmlns:a16="http://schemas.microsoft.com/office/drawing/2014/main" id="{277756EF-EA14-9648-34C5-B2D994E8CA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1100" y="2134178"/>
            <a:ext cx="6568217" cy="3745512"/>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AAF4089E-6E8B-1EFE-F35D-F75812A71DE3}"/>
              </a:ext>
            </a:extLst>
          </p:cNvPr>
          <p:cNvSpPr/>
          <p:nvPr/>
        </p:nvSpPr>
        <p:spPr>
          <a:xfrm>
            <a:off x="8815732" y="3107177"/>
            <a:ext cx="143585" cy="102549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26321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7D817-06CC-5D88-2F53-0CA53F6CA45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3A42F80-3E07-3662-39FE-62796EC0E915}"/>
              </a:ext>
            </a:extLst>
          </p:cNvPr>
          <p:cNvSpPr txBox="1"/>
          <p:nvPr/>
        </p:nvSpPr>
        <p:spPr>
          <a:xfrm>
            <a:off x="5081615" y="91648"/>
            <a:ext cx="1623822"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El cursor</a:t>
            </a:r>
            <a:endParaRPr lang="es-ES" sz="2400" dirty="0">
              <a:solidFill>
                <a:srgbClr val="000000"/>
              </a:solidFill>
              <a:latin typeface="Century Gothic" panose="020B0502020202020204" pitchFamily="34" charset="0"/>
            </a:endParaRPr>
          </a:p>
        </p:txBody>
      </p:sp>
      <p:sp>
        <p:nvSpPr>
          <p:cNvPr id="5" name="CuadroTexto 4">
            <a:extLst>
              <a:ext uri="{FF2B5EF4-FFF2-40B4-BE49-F238E27FC236}">
                <a16:creationId xmlns:a16="http://schemas.microsoft.com/office/drawing/2014/main" id="{26615406-0D64-BA9B-3B71-C9D6DD27D787}"/>
              </a:ext>
            </a:extLst>
          </p:cNvPr>
          <p:cNvSpPr txBox="1"/>
          <p:nvPr/>
        </p:nvSpPr>
        <p:spPr>
          <a:xfrm>
            <a:off x="1107229" y="788924"/>
            <a:ext cx="10461475" cy="707886"/>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El cursor tiene varias formas y una de las que estaremos utilizando es la siguiente:</a:t>
            </a:r>
            <a:br>
              <a:rPr lang="es-ES" sz="2000" dirty="0">
                <a:latin typeface="Century Gothic" panose="020B0502020202020204" pitchFamily="34" charset="0"/>
              </a:rPr>
            </a:br>
            <a:endParaRPr lang="es-ES" sz="2000" b="0" i="0" dirty="0">
              <a:solidFill>
                <a:srgbClr val="000000"/>
              </a:solidFill>
              <a:effectLst/>
              <a:latin typeface="Century Gothic" panose="020B0502020202020204" pitchFamily="34" charset="0"/>
            </a:endParaRPr>
          </a:p>
        </p:txBody>
      </p:sp>
      <p:pic>
        <p:nvPicPr>
          <p:cNvPr id="7"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ECDA4ED0-7AE4-AC8C-1733-2F89CD0019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37" t="25609" r="25527" b="47587"/>
          <a:stretch/>
        </p:blipFill>
        <p:spPr bwMode="auto">
          <a:xfrm rot="16200000">
            <a:off x="3884464" y="3716075"/>
            <a:ext cx="3522432" cy="14912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D07CDA99-69D3-FF6C-9398-702EDEEA54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542" t="25609" r="25527" b="47587"/>
          <a:stretch/>
        </p:blipFill>
        <p:spPr bwMode="auto">
          <a:xfrm rot="13606442">
            <a:off x="5310759" y="1046475"/>
            <a:ext cx="852161" cy="1857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528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B61D8-F174-9238-27D0-FD165849559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B1541A1-AA34-7F6D-0F8E-ACE0441BA272}"/>
              </a:ext>
            </a:extLst>
          </p:cNvPr>
          <p:cNvSpPr txBox="1"/>
          <p:nvPr/>
        </p:nvSpPr>
        <p:spPr>
          <a:xfrm>
            <a:off x="5081615" y="91648"/>
            <a:ext cx="1623822"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El cursor</a:t>
            </a:r>
            <a:endParaRPr lang="es-ES" sz="2400" dirty="0">
              <a:solidFill>
                <a:srgbClr val="000000"/>
              </a:solidFill>
              <a:latin typeface="Century Gothic" panose="020B0502020202020204" pitchFamily="34" charset="0"/>
            </a:endParaRPr>
          </a:p>
        </p:txBody>
      </p:sp>
      <p:sp>
        <p:nvSpPr>
          <p:cNvPr id="5" name="CuadroTexto 4">
            <a:extLst>
              <a:ext uri="{FF2B5EF4-FFF2-40B4-BE49-F238E27FC236}">
                <a16:creationId xmlns:a16="http://schemas.microsoft.com/office/drawing/2014/main" id="{8EC76FFA-9DE7-D3D3-60A4-65444CAEB8B0}"/>
              </a:ext>
            </a:extLst>
          </p:cNvPr>
          <p:cNvSpPr txBox="1"/>
          <p:nvPr/>
        </p:nvSpPr>
        <p:spPr>
          <a:xfrm>
            <a:off x="1081592" y="614868"/>
            <a:ext cx="10461475" cy="707886"/>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En el sistema operativo Windows nos vamos a encontrar con unos rectángulos que podemos manipular con los siguientes cursores.</a:t>
            </a:r>
          </a:p>
        </p:txBody>
      </p:sp>
      <p:sp>
        <p:nvSpPr>
          <p:cNvPr id="4" name="CuadroTexto 3">
            <a:extLst>
              <a:ext uri="{FF2B5EF4-FFF2-40B4-BE49-F238E27FC236}">
                <a16:creationId xmlns:a16="http://schemas.microsoft.com/office/drawing/2014/main" id="{8A848337-CFA8-0076-5B11-004E538EF8FA}"/>
              </a:ext>
            </a:extLst>
          </p:cNvPr>
          <p:cNvSpPr txBox="1"/>
          <p:nvPr/>
        </p:nvSpPr>
        <p:spPr>
          <a:xfrm>
            <a:off x="1081592" y="1427525"/>
            <a:ext cx="7139141" cy="400110"/>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¿Para qué crees que se utilice cada uno de ellos?</a:t>
            </a:r>
          </a:p>
        </p:txBody>
      </p:sp>
      <p:sp>
        <p:nvSpPr>
          <p:cNvPr id="6" name="Rectángulo 5">
            <a:extLst>
              <a:ext uri="{FF2B5EF4-FFF2-40B4-BE49-F238E27FC236}">
                <a16:creationId xmlns:a16="http://schemas.microsoft.com/office/drawing/2014/main" id="{3540C2F7-0027-062E-80E1-2CB52F548AA6}"/>
              </a:ext>
            </a:extLst>
          </p:cNvPr>
          <p:cNvSpPr/>
          <p:nvPr/>
        </p:nvSpPr>
        <p:spPr>
          <a:xfrm>
            <a:off x="3360626" y="2273181"/>
            <a:ext cx="5845324" cy="3624979"/>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2B2437D8-46EE-82D8-C093-5EC44037311F}"/>
              </a:ext>
            </a:extLst>
          </p:cNvPr>
          <p:cNvSpPr/>
          <p:nvPr/>
        </p:nvSpPr>
        <p:spPr>
          <a:xfrm>
            <a:off x="3360626" y="2273181"/>
            <a:ext cx="5845324" cy="358925"/>
          </a:xfrm>
          <a:prstGeom prst="rect">
            <a:avLst/>
          </a:prstGeom>
          <a:solidFill>
            <a:srgbClr val="00B0F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latin typeface="Century Gothic" panose="020B0502020202020204" pitchFamily="34" charset="0"/>
            </a:endParaRPr>
          </a:p>
        </p:txBody>
      </p:sp>
      <p:pic>
        <p:nvPicPr>
          <p:cNvPr id="8"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1E64E757-2FFA-5A37-0BD3-AB08685DC69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3606442">
            <a:off x="8972558" y="1715112"/>
            <a:ext cx="426914" cy="9306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A278EEDD-D0E9-8302-F191-97208DE71D02}"/>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28289" b="49732" l="43373" r="56746"/>
                    </a14:imgEffect>
                  </a14:imgLayer>
                </a14:imgProps>
              </a:ext>
              <a:ext uri="{28A0092B-C50C-407E-A947-70E740481C1C}">
                <a14:useLocalDpi xmlns:a14="http://schemas.microsoft.com/office/drawing/2010/main" val="0"/>
              </a:ext>
            </a:extLst>
          </a:blip>
          <a:srcRect l="41701" t="25609" r="41582" b="47587"/>
          <a:stretch/>
        </p:blipFill>
        <p:spPr bwMode="auto">
          <a:xfrm rot="16200000">
            <a:off x="5779615" y="1893806"/>
            <a:ext cx="863121" cy="11176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452D31E2-1783-64E7-4D04-BC27312E7A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6200000">
            <a:off x="3147170" y="3620358"/>
            <a:ext cx="426914" cy="930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0958660F-5F82-19E9-1CFB-700D2A3C04E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0800000">
            <a:off x="5893526" y="5432847"/>
            <a:ext cx="426914" cy="930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27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A1CCE96-018A-472E-9581-3FA69908339E}"/>
              </a:ext>
            </a:extLst>
          </p:cNvPr>
          <p:cNvSpPr txBox="1"/>
          <p:nvPr/>
        </p:nvSpPr>
        <p:spPr>
          <a:xfrm>
            <a:off x="1993330" y="2307880"/>
            <a:ext cx="7441034" cy="1446550"/>
          </a:xfrm>
          <a:prstGeom prst="rect">
            <a:avLst/>
          </a:prstGeom>
          <a:noFill/>
        </p:spPr>
        <p:txBody>
          <a:bodyPr wrap="square" rtlCol="0">
            <a:spAutoFit/>
          </a:bodyPr>
          <a:lstStyle/>
          <a:p>
            <a:pPr algn="ctr"/>
            <a:r>
              <a:rPr lang="es-MX" sz="4400" dirty="0"/>
              <a:t>Actividad 37</a:t>
            </a:r>
          </a:p>
          <a:p>
            <a:pPr algn="ctr"/>
            <a:r>
              <a:rPr lang="es-MX" sz="4400" dirty="0"/>
              <a:t>Habilidad 16</a:t>
            </a:r>
          </a:p>
        </p:txBody>
      </p:sp>
    </p:spTree>
    <p:extLst>
      <p:ext uri="{BB962C8B-B14F-4D97-AF65-F5344CB8AC3E}">
        <p14:creationId xmlns:p14="http://schemas.microsoft.com/office/powerpoint/2010/main" val="276090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64AE7C1-2192-4017-B17F-A2158A591E63}"/>
              </a:ext>
            </a:extLst>
          </p:cNvPr>
          <p:cNvSpPr txBox="1"/>
          <p:nvPr/>
        </p:nvSpPr>
        <p:spPr>
          <a:xfrm>
            <a:off x="3211269" y="1527094"/>
            <a:ext cx="5588602" cy="2954655"/>
          </a:xfrm>
          <a:prstGeom prst="rect">
            <a:avLst/>
          </a:prstGeom>
          <a:noFill/>
        </p:spPr>
        <p:txBody>
          <a:bodyPr wrap="square" rtlCol="0">
            <a:spAutoFit/>
          </a:bodyPr>
          <a:lstStyle/>
          <a:p>
            <a:br>
              <a:rPr lang="es-ES" sz="2400" dirty="0">
                <a:latin typeface="Century Gothic" panose="020B0502020202020204" pitchFamily="34" charset="0"/>
              </a:rPr>
            </a:br>
            <a:r>
              <a:rPr lang="es-ES" sz="2400" b="0" i="0" dirty="0">
                <a:solidFill>
                  <a:srgbClr val="000000"/>
                </a:solidFill>
                <a:effectLst/>
                <a:latin typeface="Century Gothic" panose="020B0502020202020204" pitchFamily="34" charset="0"/>
              </a:rPr>
              <a:t>Responde las siguientes preguntas:</a:t>
            </a:r>
          </a:p>
          <a:p>
            <a:endParaRPr lang="es-ES" sz="2400" b="0" i="0" dirty="0">
              <a:solidFill>
                <a:srgbClr val="000000"/>
              </a:solidFill>
              <a:effectLst/>
              <a:latin typeface="Century Gothic" panose="020B0502020202020204" pitchFamily="34" charset="0"/>
            </a:endParaRPr>
          </a:p>
          <a:p>
            <a:br>
              <a:rPr lang="es-ES" sz="2400" dirty="0">
                <a:latin typeface="Century Gothic" panose="020B0502020202020204" pitchFamily="34" charset="0"/>
              </a:rPr>
            </a:br>
            <a:r>
              <a:rPr lang="es-ES" b="0" i="0" dirty="0">
                <a:solidFill>
                  <a:srgbClr val="000000"/>
                </a:solidFill>
                <a:effectLst/>
                <a:latin typeface="Century Gothic" panose="020B0502020202020204" pitchFamily="34" charset="0"/>
              </a:rPr>
              <a:t>¿Que es el cursor?</a:t>
            </a:r>
            <a:br>
              <a:rPr lang="es-ES" dirty="0">
                <a:latin typeface="Century Gothic" panose="020B0502020202020204" pitchFamily="34" charset="0"/>
              </a:rPr>
            </a:br>
            <a:br>
              <a:rPr lang="es-ES" dirty="0">
                <a:latin typeface="Century Gothic" panose="020B0502020202020204" pitchFamily="34" charset="0"/>
              </a:rPr>
            </a:br>
            <a:r>
              <a:rPr lang="es-ES" b="0" i="0" dirty="0">
                <a:solidFill>
                  <a:srgbClr val="000000"/>
                </a:solidFill>
                <a:effectLst/>
                <a:latin typeface="Century Gothic" panose="020B0502020202020204" pitchFamily="34" charset="0"/>
              </a:rPr>
              <a:t>¿Para qué sirve el cursor?</a:t>
            </a:r>
            <a:br>
              <a:rPr lang="es-ES" dirty="0">
                <a:latin typeface="Century Gothic" panose="020B0502020202020204" pitchFamily="34" charset="0"/>
              </a:rPr>
            </a:br>
            <a:br>
              <a:rPr lang="es-ES" dirty="0">
                <a:latin typeface="Century Gothic" panose="020B0502020202020204" pitchFamily="34" charset="0"/>
              </a:rPr>
            </a:br>
            <a:r>
              <a:rPr lang="es-ES" b="0" i="0" dirty="0">
                <a:solidFill>
                  <a:srgbClr val="000000"/>
                </a:solidFill>
                <a:effectLst/>
                <a:latin typeface="Century Gothic" panose="020B0502020202020204" pitchFamily="34" charset="0"/>
              </a:rPr>
              <a:t>¿Cuantos tipos de cursor conoces?</a:t>
            </a:r>
            <a:endParaRPr lang="es-MX" dirty="0">
              <a:latin typeface="Century Gothic" panose="020B0502020202020204" pitchFamily="34" charset="0"/>
            </a:endParaRPr>
          </a:p>
        </p:txBody>
      </p:sp>
    </p:spTree>
    <p:extLst>
      <p:ext uri="{BB962C8B-B14F-4D97-AF65-F5344CB8AC3E}">
        <p14:creationId xmlns:p14="http://schemas.microsoft.com/office/powerpoint/2010/main" val="42088612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5304</TotalTime>
  <Words>394</Words>
  <Application>Microsoft Office PowerPoint</Application>
  <PresentationFormat>Panorámica</PresentationFormat>
  <Paragraphs>54</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14</vt:i4>
      </vt:variant>
    </vt:vector>
  </HeadingPairs>
  <TitlesOfParts>
    <vt:vector size="20" baseType="lpstr">
      <vt:lpstr>Arial</vt:lpstr>
      <vt:lpstr>Calibri</vt:lpstr>
      <vt:lpstr>Calibri Light</vt:lpstr>
      <vt:lpstr>Century Gothic</vt: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 Olmos</dc:creator>
  <cp:lastModifiedBy>PC</cp:lastModifiedBy>
  <cp:revision>169</cp:revision>
  <dcterms:created xsi:type="dcterms:W3CDTF">2020-04-27T12:02:24Z</dcterms:created>
  <dcterms:modified xsi:type="dcterms:W3CDTF">2025-08-08T17:57:52Z</dcterms:modified>
</cp:coreProperties>
</file>