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5" r:id="rId3"/>
    <p:sldId id="277" r:id="rId4"/>
    <p:sldId id="272" r:id="rId5"/>
    <p:sldId id="288" r:id="rId6"/>
    <p:sldId id="290" r:id="rId7"/>
    <p:sldId id="296" r:id="rId8"/>
    <p:sldId id="298" r:id="rId9"/>
    <p:sldId id="294" r:id="rId10"/>
    <p:sldId id="291" r:id="rId11"/>
    <p:sldId id="292" r:id="rId12"/>
    <p:sldId id="293" r:id="rId13"/>
    <p:sldId id="261" r:id="rId14"/>
    <p:sldId id="269" r:id="rId1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a o lección" id="{655B438D-ABD5-40D8-AC67-2790A15A4CEC}">
          <p14:sldIdLst>
            <p14:sldId id="275"/>
          </p14:sldIdLst>
        </p14:section>
        <p14:section name="Fin en mente y agenda" id="{10866D54-4FCC-4C4E-9759-439E0712A184}">
          <p14:sldIdLst>
            <p14:sldId id="277"/>
          </p14:sldIdLst>
        </p14:section>
        <p14:section name="Captura 1" id="{FDD92706-541F-45CC-9ED9-C2962E8C74A8}">
          <p14:sldIdLst>
            <p14:sldId id="272"/>
          </p14:sldIdLst>
        </p14:section>
        <p14:section name="Captura 2" id="{CFDF35B1-1161-4EDA-ADE8-7F003C77270D}">
          <p14:sldIdLst>
            <p14:sldId id="288"/>
          </p14:sldIdLst>
        </p14:section>
        <p14:section name="Expandir" id="{1F311B36-2096-416C-AC21-E451877F9B48}">
          <p14:sldIdLst>
            <p14:sldId id="290"/>
            <p14:sldId id="296"/>
            <p14:sldId id="298"/>
            <p14:sldId id="294"/>
            <p14:sldId id="291"/>
            <p14:sldId id="292"/>
            <p14:sldId id="293"/>
          </p14:sldIdLst>
        </p14:section>
        <p14:section name="Aplicar" id="{4DA894D9-22A9-4CC8-B23E-76C50A60B935}">
          <p14:sldIdLst>
            <p14:sldId id="261"/>
          </p14:sldIdLst>
        </p14:section>
        <p14:section name="Enseñar / compartir" id="{F1649AFE-15FA-47C7-9460-5374F6437C97}">
          <p14:sldIdLst>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1" clrIdx="0">
    <p:extLst>
      <p:ext uri="{19B8F6BF-5375-455C-9EA6-DF929625EA0E}">
        <p15:presenceInfo xmlns:p15="http://schemas.microsoft.com/office/powerpoint/2012/main" userId="p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53" autoAdjust="0"/>
  </p:normalViewPr>
  <p:slideViewPr>
    <p:cSldViewPr snapToGrid="0">
      <p:cViewPr varScale="1">
        <p:scale>
          <a:sx n="91" d="100"/>
          <a:sy n="91" d="100"/>
        </p:scale>
        <p:origin x="118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61BC93-CA86-43C8-B448-AE1824923F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65302C9-3908-45EE-A6FB-E016E0B4E0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02F2B54-5157-46C5-9F6D-37AAE357DBD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009B1173-782A-4768-ADE6-7E9D427BC2B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476E427-605F-46FD-99DB-FECA0DCB7E9B}"/>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15491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6AB21C-97F9-4261-A25E-1EEE5D3DE77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217BC0C-04DC-449A-A277-0856BE0ED70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5196DFD-3FA9-4F74-A616-8CB0079C57DD}"/>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D9639681-4B4E-454A-BC09-FE96B7279C6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3FB2739-E9A9-42BD-BDAD-0B46C89BC42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01858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349A42-A99C-4E97-BABD-934B681C58E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11852FA-FC61-483C-B5C1-8F2862A08D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4145F0F-7C07-440C-9DA7-5CE3D1859DBB}"/>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D5695014-AA8F-4F6C-84A5-27D54FAB03C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977DD52-4CC1-45EF-B1D9-E7B961E30AB2}"/>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95607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EABFB4-4BBE-4DAA-8D85-A4589188F2E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DDD6215-0FFC-44C5-A48B-5862FC6F414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F0754A8B-5383-4196-8CB4-148828E20B6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363330D-5FC8-4B60-8B40-92B5CC088510}"/>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A98AB997-EEC0-4B72-932D-C0F292B782D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ED410F6-1FC3-48B3-9BE5-84953282B216}"/>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33720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6F8EF3-221E-4381-9020-31FA12D5615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506D4AB-637D-4CC1-8AC0-64F5FCF73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0235625-010E-401F-8208-57DD03FFAF5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697D02AF-9D55-4F7C-8FAE-68E6E27FE8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F4648B7-F8AD-4E72-8255-0F1044E22B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56BB1307-6674-4832-B9EF-C81E5DB1EDD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8" name="Marcador de pie de página 7">
            <a:extLst>
              <a:ext uri="{FF2B5EF4-FFF2-40B4-BE49-F238E27FC236}">
                <a16:creationId xmlns:a16="http://schemas.microsoft.com/office/drawing/2014/main" id="{4D124EB3-4A9F-424F-8293-AD8D6A8C3444}"/>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2EDBA1A9-593B-4E2D-98FA-18BCDE390BA7}"/>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2707540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9D18E-94DE-46D3-A853-9C5967EEE77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6C16836F-D54E-41E2-B98E-04DC0B17086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4" name="Marcador de pie de página 3">
            <a:extLst>
              <a:ext uri="{FF2B5EF4-FFF2-40B4-BE49-F238E27FC236}">
                <a16:creationId xmlns:a16="http://schemas.microsoft.com/office/drawing/2014/main" id="{95F3EBD5-B6F5-4C12-8983-D6A2BD4E47E7}"/>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0435C320-8B87-43F5-B47B-A8C762836CC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96378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1D9315C-C9E0-49DB-9518-CC6D666FAE57}"/>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3" name="Marcador de pie de página 2">
            <a:extLst>
              <a:ext uri="{FF2B5EF4-FFF2-40B4-BE49-F238E27FC236}">
                <a16:creationId xmlns:a16="http://schemas.microsoft.com/office/drawing/2014/main" id="{247D7C7C-EB98-42D6-A57E-B1BCB328B244}"/>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D571332B-2B37-4AD5-AD0B-73702605C04E}"/>
              </a:ext>
            </a:extLst>
          </p:cNvPr>
          <p:cNvSpPr>
            <a:spLocks noGrp="1"/>
          </p:cNvSpPr>
          <p:nvPr>
            <p:ph type="sldNum" sz="quarter" idx="12"/>
          </p:nvPr>
        </p:nvSpPr>
        <p:spPr/>
        <p:txBody>
          <a:bodyPr/>
          <a:lstStyle/>
          <a:p>
            <a:fld id="{5DF4FADD-33ED-4EAA-87F1-7E7929349E04}" type="slidenum">
              <a:rPr lang="es-MX" smtClean="0"/>
              <a:t>‹Nº›</a:t>
            </a:fld>
            <a:endParaRPr lang="es-MX"/>
          </a:p>
        </p:txBody>
      </p:sp>
      <p:sp>
        <p:nvSpPr>
          <p:cNvPr id="6" name="Rectángulo 5">
            <a:extLst>
              <a:ext uri="{FF2B5EF4-FFF2-40B4-BE49-F238E27FC236}">
                <a16:creationId xmlns:a16="http://schemas.microsoft.com/office/drawing/2014/main" id="{95010E80-EA2B-4041-BF2D-749D0FE6BC26}"/>
              </a:ext>
            </a:extLst>
          </p:cNvPr>
          <p:cNvSpPr/>
          <p:nvPr userDrawn="1"/>
        </p:nvSpPr>
        <p:spPr>
          <a:xfrm>
            <a:off x="0" y="6477850"/>
            <a:ext cx="10662557" cy="610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s-MX"/>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p>
        </p:txBody>
      </p:sp>
      <p:pic>
        <p:nvPicPr>
          <p:cNvPr id="7" name="Gráfico 6">
            <a:extLst>
              <a:ext uri="{FF2B5EF4-FFF2-40B4-BE49-F238E27FC236}">
                <a16:creationId xmlns:a16="http://schemas.microsoft.com/office/drawing/2014/main" id="{D77FE3B7-A25E-3C49-37CE-827538F20F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2159" y="6257557"/>
            <a:ext cx="1223282" cy="562710"/>
          </a:xfrm>
          <a:prstGeom prst="rect">
            <a:avLst/>
          </a:prstGeom>
        </p:spPr>
      </p:pic>
    </p:spTree>
    <p:extLst>
      <p:ext uri="{BB962C8B-B14F-4D97-AF65-F5344CB8AC3E}">
        <p14:creationId xmlns:p14="http://schemas.microsoft.com/office/powerpoint/2010/main" val="1050435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32BD2E-6F4E-4391-BA5B-652686150A6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B6F54C0-FD07-4DF7-9610-9AF47DE891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99EC189-3B58-4750-8EE7-01736FC14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2AAEA6-044B-4C42-97D9-6F79F99DE0E7}"/>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7B53A7B3-6E6F-4605-BCA0-0DCB9B749DB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AF0D486-3CAF-4A33-AC93-8319F77BEB3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69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384F5-687F-4E4C-AEA5-5D15BA70F53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FE4798A-37E2-46A3-B9A7-7416CEF892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09BD87F-350E-48C6-8BE6-EC69293B5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04BA37F-5275-4F2F-A4F1-BCCAF43E6A9B}"/>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4D092528-F5D4-4F6E-9A1A-7F5EE06F025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B48A0C0-9590-41D7-AB04-1EA5BC5B3ED5}"/>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019165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D8342D-5CBC-43DF-8E10-3D69ADAC79B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4C34CAC-74F4-4DE5-B1D1-F3C43D5CFDA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CBA96F7-CFFD-4FB2-B55C-DA57576B1636}"/>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75E95382-B913-446A-9D3C-F0974B66B70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724B04E-315E-4463-89DF-4F25068204D1}"/>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099511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2DE8CA-C82C-46BB-B03A-3BA4E9273CB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3E90E41-396A-4E3D-AC08-E99CD3C3323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AAE753E-147F-48F1-B033-CC244679FFFC}"/>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285F8311-69DE-48B4-BD58-18B4E230F14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D83B9D6-9C8E-47E9-B007-E95A46362F17}"/>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132840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EB6E76-F0FA-8DE2-80A9-87A466BF964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5809CCE3-9F45-F6CE-0229-9E720E7A17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C1B1F40E-2539-DD91-222E-30A777735019}"/>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CF0C0666-8A90-63DD-0A0C-2FAFD743B29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3A1B4C1-A45B-DC18-4D19-7FD968FF6335}"/>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277465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566911-F98A-736B-9D42-6F2BF2AA827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D494A77-1048-B3A9-D4F4-5BDB6E68439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8C3D2D0-8A28-91F7-2EAF-81C0B5EFCB9F}"/>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24E54944-4576-365B-FC0E-ACD97D1DC92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9E8444E-2E47-0465-E6E9-1B41402F8B90}"/>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832742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937A9-A822-E8EC-692C-CA1B6297EF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9688613-B3C3-8A54-C413-F3B094C8AF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5C51214-945F-2D23-01D8-4B04979617BA}"/>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E156D1BD-57D4-FDD3-B8C0-EB7F82F4B5B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B62A6FD-6700-D32C-95C1-0271A59A4017}"/>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648032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7F6AE-7BC3-0D0F-59A1-19B74C77895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88DBCA7-4229-E19C-2C26-1270C6B13B8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5AA83D95-B45A-DA10-862F-5ED132F1984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CB7938DC-5E26-352F-0643-72466E576B91}"/>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A5FF87CC-3546-0F10-74CD-D8B86D2532B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1533BD8-6C3B-5DA7-6F43-AFEDDA810AB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257194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BE3D14-C75D-4ABA-9505-88A1660A3FA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00DC5C9-1273-FCF5-A0CE-EC766FF4E2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D303B7-A35F-35E5-00D7-CBA22D66833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5209C64A-E22C-0AF2-9E5C-AFE1FB9D13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C087761-7D3F-3171-D0D4-DCFDB620683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6D2567B0-2303-F7CF-8C53-141D19CE8ED7}"/>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8" name="Marcador de pie de página 7">
            <a:extLst>
              <a:ext uri="{FF2B5EF4-FFF2-40B4-BE49-F238E27FC236}">
                <a16:creationId xmlns:a16="http://schemas.microsoft.com/office/drawing/2014/main" id="{002404D0-40DB-33E8-6BAC-37E1D029EF09}"/>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FFC430A4-3050-EB51-6C5E-38E5FCCE53D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61646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E7F04D-4D61-B2EB-D960-39678BCD7CB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77A24A98-F41E-38FC-3C1B-D15E5D6CF33D}"/>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4" name="Marcador de pie de página 3">
            <a:extLst>
              <a:ext uri="{FF2B5EF4-FFF2-40B4-BE49-F238E27FC236}">
                <a16:creationId xmlns:a16="http://schemas.microsoft.com/office/drawing/2014/main" id="{D23296FC-012D-CF39-0938-203B0A4377F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9FA8C78C-88EE-D1AA-2EB1-60DCEDA426F3}"/>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717893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1AABA1-0D0A-0213-9A66-6AE75AA6E5D3}"/>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3" name="Marcador de pie de página 2">
            <a:extLst>
              <a:ext uri="{FF2B5EF4-FFF2-40B4-BE49-F238E27FC236}">
                <a16:creationId xmlns:a16="http://schemas.microsoft.com/office/drawing/2014/main" id="{3EB88FA7-DEF2-172F-2B88-8EF5F72B824B}"/>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340B8F84-0573-9A30-36DA-953825734DC6}"/>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3868242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0074F4-8F66-ED8B-2D7B-E17782AD0E9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7D9A635-D799-1B5E-B1DA-89DAD5A551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F4DD76F3-2D4B-AB7F-3D09-5F4BF0B83B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7AD61CA-FFD4-8C67-11F2-5AA41434451B}"/>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5117D4C0-DE3C-7AA6-F2DA-48A6A86EBE4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0C02790-062F-93CE-31AC-ECC7CDDC209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159668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21088-E345-2660-709F-36146D3AED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19759464-B7C1-4C77-2BEC-1DF5C7704B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25DF8378-E8FE-0DBB-F927-4A9BCB8CC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34A706-22CB-CEE6-E1AD-4C51EBAF58CD}"/>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1D21C00A-BE6E-77B7-60E6-BCC494B7394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CEE6233-FF7E-7C41-6155-9DB2C96E061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2627840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172FAB-FA67-2831-9A66-01859E6B609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63C423B-7377-618D-DA44-17FA50E6EFA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9D7BD5C-BA9A-8C9B-0AB4-EAD78B16D105}"/>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4C142D18-BBA9-6D04-CBD2-2A324E631FE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66F5437-6BD2-EA0B-E8AF-FBE3FB5C933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4993586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63E687E-5CC5-18BC-FA02-9822CF48843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CFCAFE6-14F6-3798-D20D-D1B5871575F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11CA33A-C3E7-8A5C-FBC7-12940AC77876}"/>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6F77E8BF-D307-1796-0AB9-5B007D1232F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C37EA9C-0279-A08D-14F1-3A950D56481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943949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264F7-6F2D-9463-FC28-43FDEE5CFD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1DBA02B4-00BB-E0E3-09A3-8ADD6329025B}"/>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4" name="Marcador de pie de página 3">
            <a:extLst>
              <a:ext uri="{FF2B5EF4-FFF2-40B4-BE49-F238E27FC236}">
                <a16:creationId xmlns:a16="http://schemas.microsoft.com/office/drawing/2014/main" id="{2857AF88-7732-C888-5970-6C59B685939E}"/>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C886EF23-AA44-CEA0-3A64-5AFFAF7D1432}"/>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2422195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898AF22-EB78-41AC-B765-3150A58887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A82ECFD-CB95-4AAB-85D5-EE9A18DB6A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3ED57F0-3388-4846-8ACD-C89B4F544D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B88F3C0E-805E-4115-9829-DF5B563484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88611E80-B831-4DAB-B46B-0BC7B7C2A7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4FADD-33ED-4EAA-87F1-7E7929349E04}" type="slidenum">
              <a:rPr lang="es-MX" smtClean="0"/>
              <a:t>‹Nº›</a:t>
            </a:fld>
            <a:endParaRPr lang="es-MX"/>
          </a:p>
        </p:txBody>
      </p:sp>
    </p:spTree>
    <p:extLst>
      <p:ext uri="{BB962C8B-B14F-4D97-AF65-F5344CB8AC3E}">
        <p14:creationId xmlns:p14="http://schemas.microsoft.com/office/powerpoint/2010/main" val="3314179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1C5EAC-C18F-E3C2-4EB9-C098D0E93F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6B5C6B2-B378-53F6-B8F0-174900862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543F18B-8735-ECDC-E6B5-370C461130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F8751A8E-C70C-8EC3-2BBB-09F7CF12E2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5FC8A5C-2432-319D-292E-43815682D2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D3ED3F-7A46-4CE1-A37E-7ED3A2459A50}" type="slidenum">
              <a:rPr lang="es-MX" smtClean="0"/>
              <a:t>‹Nº›</a:t>
            </a:fld>
            <a:endParaRPr lang="es-MX"/>
          </a:p>
        </p:txBody>
      </p:sp>
    </p:spTree>
    <p:extLst>
      <p:ext uri="{BB962C8B-B14F-4D97-AF65-F5344CB8AC3E}">
        <p14:creationId xmlns:p14="http://schemas.microsoft.com/office/powerpoint/2010/main" val="3828278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170C590-F33A-4E69-A050-1A25CA3EE61C}"/>
              </a:ext>
            </a:extLst>
          </p:cNvPr>
          <p:cNvSpPr txBox="1"/>
          <p:nvPr/>
        </p:nvSpPr>
        <p:spPr>
          <a:xfrm>
            <a:off x="86878" y="1606249"/>
            <a:ext cx="11048301" cy="954107"/>
          </a:xfrm>
          <a:prstGeom prst="rect">
            <a:avLst/>
          </a:prstGeom>
          <a:noFill/>
        </p:spPr>
        <p:txBody>
          <a:bodyPr wrap="square" rtlCol="0">
            <a:spAutoFit/>
          </a:bodyPr>
          <a:lstStyle/>
          <a:p>
            <a:pPr algn="ctr"/>
            <a:r>
              <a:rPr lang="es-MX" sz="2800" dirty="0">
                <a:latin typeface="Century Gothic" panose="020B0502020202020204" pitchFamily="34" charset="0"/>
              </a:rPr>
              <a:t>Tema :</a:t>
            </a:r>
          </a:p>
          <a:p>
            <a:pPr algn="ctr"/>
            <a:r>
              <a:rPr lang="es-MX" sz="2800" dirty="0">
                <a:latin typeface="Century Gothic" panose="020B0502020202020204" pitchFamily="34" charset="0"/>
              </a:rPr>
              <a:t>El formato del texto</a:t>
            </a:r>
          </a:p>
        </p:txBody>
      </p:sp>
      <p:sp>
        <p:nvSpPr>
          <p:cNvPr id="6" name="CuadroTexto 5">
            <a:extLst>
              <a:ext uri="{FF2B5EF4-FFF2-40B4-BE49-F238E27FC236}">
                <a16:creationId xmlns:a16="http://schemas.microsoft.com/office/drawing/2014/main" id="{B4957539-633D-438F-8FAC-E3FF05EF7039}"/>
              </a:ext>
            </a:extLst>
          </p:cNvPr>
          <p:cNvSpPr txBox="1"/>
          <p:nvPr/>
        </p:nvSpPr>
        <p:spPr>
          <a:xfrm>
            <a:off x="2585545" y="3062677"/>
            <a:ext cx="6747641" cy="1015663"/>
          </a:xfrm>
          <a:prstGeom prst="rect">
            <a:avLst/>
          </a:prstGeom>
          <a:noFill/>
        </p:spPr>
        <p:txBody>
          <a:bodyPr wrap="square">
            <a:spAutoFit/>
          </a:bodyPr>
          <a:lstStyle/>
          <a:p>
            <a:r>
              <a:rPr lang="es-ES" sz="2000" b="1" dirty="0">
                <a:latin typeface="Century Gothic" panose="020B0502020202020204" pitchFamily="34" charset="0"/>
              </a:rPr>
              <a:t>¡Bienvenidos a la clase de Computación!</a:t>
            </a:r>
          </a:p>
          <a:p>
            <a:pPr>
              <a:buFont typeface="Arial" panose="020B0604020202020204" pitchFamily="34" charset="0"/>
              <a:buChar char="•"/>
            </a:pPr>
            <a:r>
              <a:rPr lang="es-ES" sz="2000" dirty="0">
                <a:latin typeface="Century Gothic" panose="020B0502020202020204" pitchFamily="34" charset="0"/>
              </a:rPr>
              <a:t>Tema de hoy: Formato del texto</a:t>
            </a:r>
          </a:p>
          <a:p>
            <a:pPr>
              <a:buFont typeface="Arial" panose="020B0604020202020204" pitchFamily="34" charset="0"/>
              <a:buChar char="•"/>
            </a:pPr>
            <a:r>
              <a:rPr lang="es-ES" sz="2000" dirty="0">
                <a:latin typeface="Century Gothic" panose="020B0502020202020204" pitchFamily="34" charset="0"/>
              </a:rPr>
              <a:t>Descubre cómo hacer que tu texto sea divertido</a:t>
            </a:r>
          </a:p>
        </p:txBody>
      </p:sp>
    </p:spTree>
    <p:extLst>
      <p:ext uri="{BB962C8B-B14F-4D97-AF65-F5344CB8AC3E}">
        <p14:creationId xmlns:p14="http://schemas.microsoft.com/office/powerpoint/2010/main" val="1442283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50CEF1D-EAE1-43AC-EACD-8479C78FADF6}"/>
              </a:ext>
            </a:extLst>
          </p:cNvPr>
          <p:cNvSpPr/>
          <p:nvPr/>
        </p:nvSpPr>
        <p:spPr>
          <a:xfrm>
            <a:off x="10816219" y="263576"/>
            <a:ext cx="1384183" cy="251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9FBFDC10-D302-B445-DC2B-A8565C4755C3}"/>
              </a:ext>
            </a:extLst>
          </p:cNvPr>
          <p:cNvSpPr txBox="1"/>
          <p:nvPr/>
        </p:nvSpPr>
        <p:spPr>
          <a:xfrm>
            <a:off x="925899" y="3429000"/>
            <a:ext cx="8784670" cy="2246769"/>
          </a:xfrm>
          <a:prstGeom prst="rect">
            <a:avLst/>
          </a:prstGeom>
          <a:noFill/>
        </p:spPr>
        <p:txBody>
          <a:bodyPr wrap="square" rtlCol="0">
            <a:spAutoFit/>
          </a:bodyPr>
          <a:lstStyle/>
          <a:p>
            <a:r>
              <a:rPr lang="es-MX" sz="2000" dirty="0">
                <a:solidFill>
                  <a:srgbClr val="FF0000"/>
                </a:solidFill>
                <a:latin typeface="Century Gothic" panose="020B0502020202020204" pitchFamily="34" charset="0"/>
              </a:rPr>
              <a:t>Agenda</a:t>
            </a:r>
            <a:r>
              <a:rPr lang="es-MX" sz="2000" dirty="0">
                <a:latin typeface="Century Gothic" panose="020B0502020202020204" pitchFamily="34" charset="0"/>
              </a:rPr>
              <a:t>: </a:t>
            </a:r>
          </a:p>
          <a:p>
            <a:pPr marL="342900" indent="-342900">
              <a:buFont typeface="Arial" panose="020B0604020202020204" pitchFamily="34" charset="0"/>
              <a:buChar char="•"/>
            </a:pPr>
            <a:r>
              <a:rPr lang="es-MX" sz="2000" dirty="0">
                <a:latin typeface="Century Gothic" panose="020B0502020202020204" pitchFamily="34" charset="0"/>
              </a:rPr>
              <a:t>Grupo de comandos fuente</a:t>
            </a:r>
          </a:p>
          <a:p>
            <a:pPr marL="342900" indent="-342900">
              <a:buFont typeface="Arial" panose="020B0604020202020204" pitchFamily="34" charset="0"/>
              <a:buChar char="•"/>
            </a:pPr>
            <a:r>
              <a:rPr lang="es-MX" sz="2000" dirty="0">
                <a:latin typeface="Century Gothic" panose="020B0502020202020204" pitchFamily="34" charset="0"/>
              </a:rPr>
              <a:t>Color</a:t>
            </a:r>
          </a:p>
          <a:p>
            <a:pPr marL="342900" indent="-342900">
              <a:buFont typeface="Arial" panose="020B0604020202020204" pitchFamily="34" charset="0"/>
              <a:buChar char="•"/>
            </a:pPr>
            <a:r>
              <a:rPr lang="es-MX" sz="2000" dirty="0">
                <a:latin typeface="Century Gothic" panose="020B0502020202020204" pitchFamily="34" charset="0"/>
              </a:rPr>
              <a:t>Tamaño</a:t>
            </a:r>
          </a:p>
          <a:p>
            <a:pPr marL="342900" indent="-342900">
              <a:buFont typeface="Arial" panose="020B0604020202020204" pitchFamily="34" charset="0"/>
              <a:buChar char="•"/>
            </a:pPr>
            <a:r>
              <a:rPr lang="es-MX" sz="2000" dirty="0">
                <a:latin typeface="Century Gothic" panose="020B0502020202020204" pitchFamily="34" charset="0"/>
              </a:rPr>
              <a:t>Negrita</a:t>
            </a:r>
          </a:p>
          <a:p>
            <a:pPr marL="342900" indent="-342900">
              <a:buFont typeface="Arial" panose="020B0604020202020204" pitchFamily="34" charset="0"/>
              <a:buChar char="•"/>
            </a:pPr>
            <a:r>
              <a:rPr lang="es-MX" sz="2000" dirty="0">
                <a:latin typeface="Century Gothic" panose="020B0502020202020204" pitchFamily="34" charset="0"/>
              </a:rPr>
              <a:t>Cursiva</a:t>
            </a:r>
          </a:p>
          <a:p>
            <a:pPr marL="342900" indent="-342900">
              <a:buFont typeface="Arial" panose="020B0604020202020204" pitchFamily="34" charset="0"/>
              <a:buChar char="•"/>
            </a:pPr>
            <a:r>
              <a:rPr lang="es-MX" sz="2000" dirty="0">
                <a:latin typeface="Century Gothic" panose="020B0502020202020204" pitchFamily="34" charset="0"/>
              </a:rPr>
              <a:t>Subrayado</a:t>
            </a:r>
          </a:p>
        </p:txBody>
      </p:sp>
      <p:sp>
        <p:nvSpPr>
          <p:cNvPr id="7" name="CuadroTexto 6">
            <a:extLst>
              <a:ext uri="{FF2B5EF4-FFF2-40B4-BE49-F238E27FC236}">
                <a16:creationId xmlns:a16="http://schemas.microsoft.com/office/drawing/2014/main" id="{A8450F64-71C1-470D-A7CB-BCBFBCE0A21A}"/>
              </a:ext>
            </a:extLst>
          </p:cNvPr>
          <p:cNvSpPr txBox="1"/>
          <p:nvPr/>
        </p:nvSpPr>
        <p:spPr>
          <a:xfrm>
            <a:off x="925899" y="389411"/>
            <a:ext cx="10761604" cy="2554545"/>
          </a:xfrm>
          <a:prstGeom prst="rect">
            <a:avLst/>
          </a:prstGeom>
          <a:noFill/>
        </p:spPr>
        <p:txBody>
          <a:bodyPr wrap="square">
            <a:spAutoFit/>
          </a:bodyPr>
          <a:lstStyle/>
          <a:p>
            <a:r>
              <a:rPr lang="es-ES" sz="2000" dirty="0">
                <a:solidFill>
                  <a:srgbClr val="FF0000"/>
                </a:solidFill>
                <a:latin typeface="Century Gothic" panose="020B0502020202020204" pitchFamily="34" charset="0"/>
              </a:rPr>
              <a:t>Fin en mente:</a:t>
            </a:r>
            <a:br>
              <a:rPr lang="es-ES" sz="2000" dirty="0">
                <a:latin typeface="Century Gothic" panose="020B0502020202020204" pitchFamily="34" charset="0"/>
              </a:rPr>
            </a:br>
            <a:r>
              <a:rPr lang="es-ES" sz="2000" dirty="0">
                <a:latin typeface="Century Gothic" panose="020B0502020202020204" pitchFamily="34" charset="0"/>
              </a:rPr>
              <a:t>Aplicar el formato de texto para destacar información importante y mejorar la presentación de documentos escolares.</a:t>
            </a:r>
          </a:p>
          <a:p>
            <a:endParaRPr lang="es-ES" sz="2000" dirty="0">
              <a:latin typeface="Century Gothic" panose="020B0502020202020204" pitchFamily="34" charset="0"/>
            </a:endParaRPr>
          </a:p>
          <a:p>
            <a:endParaRPr lang="es-ES" sz="2000" dirty="0">
              <a:latin typeface="Century Gothic" panose="020B0502020202020204" pitchFamily="34" charset="0"/>
            </a:endParaRPr>
          </a:p>
          <a:p>
            <a:r>
              <a:rPr lang="es-ES" sz="2000" dirty="0">
                <a:solidFill>
                  <a:srgbClr val="FF0000"/>
                </a:solidFill>
                <a:latin typeface="Century Gothic" panose="020B0502020202020204" pitchFamily="34" charset="0"/>
              </a:rPr>
              <a:t>Aprendizaje esperado:</a:t>
            </a:r>
            <a:br>
              <a:rPr lang="es-ES" sz="2000" dirty="0">
                <a:latin typeface="Century Gothic" panose="020B0502020202020204" pitchFamily="34" charset="0"/>
              </a:rPr>
            </a:br>
            <a:r>
              <a:rPr lang="es-ES" sz="2000" dirty="0">
                <a:latin typeface="Century Gothic" panose="020B0502020202020204" pitchFamily="34" charset="0"/>
              </a:rPr>
              <a:t>Modificar el estilo del texto utilizando opciones como negritas, cursivas, subrayado, color y alineación, para estructurar y resaltar contenido en documentos escolares.</a:t>
            </a:r>
          </a:p>
        </p:txBody>
      </p:sp>
    </p:spTree>
    <p:extLst>
      <p:ext uri="{BB962C8B-B14F-4D97-AF65-F5344CB8AC3E}">
        <p14:creationId xmlns:p14="http://schemas.microsoft.com/office/powerpoint/2010/main" val="3490922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F56C3A4-7742-54F1-5B7D-2310B7AF0F7D}"/>
              </a:ext>
            </a:extLst>
          </p:cNvPr>
          <p:cNvSpPr/>
          <p:nvPr/>
        </p:nvSpPr>
        <p:spPr>
          <a:xfrm>
            <a:off x="10816219" y="263576"/>
            <a:ext cx="1384183" cy="251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Tener letra fea… te define como muy inteligente – Mundo de Mujeres">
            <a:extLst>
              <a:ext uri="{FF2B5EF4-FFF2-40B4-BE49-F238E27FC236}">
                <a16:creationId xmlns:a16="http://schemas.microsoft.com/office/drawing/2014/main" id="{00DE9396-CC58-E50B-B72A-78E8CE1733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073" y="2344321"/>
            <a:ext cx="4182786" cy="25962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deas para mejorar tus apuntes: ¡Hazlos bonitos con plumones y lettering!">
            <a:extLst>
              <a:ext uri="{FF2B5EF4-FFF2-40B4-BE49-F238E27FC236}">
                <a16:creationId xmlns:a16="http://schemas.microsoft.com/office/drawing/2014/main" id="{A4100537-16E4-093A-86ED-BF974D7D3A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7881" y="1030542"/>
            <a:ext cx="2925311" cy="522377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AD822094-7003-4FFF-B35D-FC68417B4282}"/>
              </a:ext>
            </a:extLst>
          </p:cNvPr>
          <p:cNvSpPr txBox="1"/>
          <p:nvPr/>
        </p:nvSpPr>
        <p:spPr>
          <a:xfrm>
            <a:off x="1295086" y="799709"/>
            <a:ext cx="4099034" cy="461665"/>
          </a:xfrm>
          <a:prstGeom prst="rect">
            <a:avLst/>
          </a:prstGeom>
          <a:noFill/>
        </p:spPr>
        <p:txBody>
          <a:bodyPr wrap="square" rtlCol="0">
            <a:spAutoFit/>
          </a:bodyPr>
          <a:lstStyle/>
          <a:p>
            <a:pPr algn="ctr"/>
            <a:r>
              <a:rPr lang="es-ES" sz="2400" dirty="0"/>
              <a:t>¿Cuál se ve mejor?</a:t>
            </a:r>
            <a:endParaRPr lang="es-MX" sz="2400" dirty="0"/>
          </a:p>
        </p:txBody>
      </p:sp>
    </p:spTree>
    <p:extLst>
      <p:ext uri="{BB962C8B-B14F-4D97-AF65-F5344CB8AC3E}">
        <p14:creationId xmlns:p14="http://schemas.microsoft.com/office/powerpoint/2010/main" val="167623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BF26B-27E6-6640-44FB-58D7914CE422}"/>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7EADD0B1-4CE8-16C4-0D61-BDF4FBD4AD20}"/>
              </a:ext>
            </a:extLst>
          </p:cNvPr>
          <p:cNvSpPr/>
          <p:nvPr/>
        </p:nvSpPr>
        <p:spPr>
          <a:xfrm>
            <a:off x="10723940" y="884362"/>
            <a:ext cx="1468060" cy="251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CuadroTexto 2">
            <a:extLst>
              <a:ext uri="{FF2B5EF4-FFF2-40B4-BE49-F238E27FC236}">
                <a16:creationId xmlns:a16="http://schemas.microsoft.com/office/drawing/2014/main" id="{287A188B-7BBF-59E4-2F92-45BFFB43D495}"/>
              </a:ext>
            </a:extLst>
          </p:cNvPr>
          <p:cNvSpPr txBox="1"/>
          <p:nvPr/>
        </p:nvSpPr>
        <p:spPr>
          <a:xfrm>
            <a:off x="3783435" y="280085"/>
            <a:ext cx="5444648" cy="461665"/>
          </a:xfrm>
          <a:prstGeom prst="rect">
            <a:avLst/>
          </a:prstGeom>
          <a:noFill/>
        </p:spPr>
        <p:txBody>
          <a:bodyPr wrap="square" rtlCol="0">
            <a:spAutoFit/>
          </a:bodyPr>
          <a:lstStyle/>
          <a:p>
            <a:pPr algn="just" fontAlgn="base"/>
            <a:r>
              <a:rPr lang="es-ES" sz="2400" b="0" i="0" dirty="0">
                <a:effectLst/>
                <a:latin typeface="Century Gothic" panose="020B0502020202020204" pitchFamily="34" charset="0"/>
              </a:rPr>
              <a:t>Formato del documento</a:t>
            </a:r>
          </a:p>
        </p:txBody>
      </p:sp>
      <p:sp>
        <p:nvSpPr>
          <p:cNvPr id="8" name="CuadroTexto 7">
            <a:extLst>
              <a:ext uri="{FF2B5EF4-FFF2-40B4-BE49-F238E27FC236}">
                <a16:creationId xmlns:a16="http://schemas.microsoft.com/office/drawing/2014/main" id="{776DA5DB-E092-3D18-04C5-94C9450357A1}"/>
              </a:ext>
            </a:extLst>
          </p:cNvPr>
          <p:cNvSpPr txBox="1"/>
          <p:nvPr/>
        </p:nvSpPr>
        <p:spPr>
          <a:xfrm>
            <a:off x="1184150" y="884362"/>
            <a:ext cx="9339054" cy="369332"/>
          </a:xfrm>
          <a:prstGeom prst="rect">
            <a:avLst/>
          </a:prstGeom>
          <a:noFill/>
        </p:spPr>
        <p:txBody>
          <a:bodyPr wrap="square" rtlCol="0">
            <a:spAutoFit/>
          </a:bodyPr>
          <a:lstStyle/>
          <a:p>
            <a:pPr algn="just" fontAlgn="base"/>
            <a:r>
              <a:rPr lang="es-ES" b="0" i="0" dirty="0">
                <a:solidFill>
                  <a:srgbClr val="000000"/>
                </a:solidFill>
                <a:effectLst/>
                <a:latin typeface="Century Gothic" panose="020B0502020202020204" pitchFamily="34" charset="0"/>
              </a:rPr>
              <a:t>¿Qué utilizas para mejorar la apariencia de tus tareas?</a:t>
            </a:r>
          </a:p>
        </p:txBody>
      </p:sp>
      <p:pic>
        <p:nvPicPr>
          <p:cNvPr id="13" name="Imagen 12">
            <a:extLst>
              <a:ext uri="{FF2B5EF4-FFF2-40B4-BE49-F238E27FC236}">
                <a16:creationId xmlns:a16="http://schemas.microsoft.com/office/drawing/2014/main" id="{85B6E328-E830-B7D5-9E08-2F066ED86E1D}"/>
              </a:ext>
            </a:extLst>
          </p:cNvPr>
          <p:cNvPicPr>
            <a:picLocks noChangeAspect="1"/>
          </p:cNvPicPr>
          <p:nvPr/>
        </p:nvPicPr>
        <p:blipFill>
          <a:blip r:embed="rId2"/>
          <a:srcRect l="27670" t="12895" r="28131" b="15210"/>
          <a:stretch/>
        </p:blipFill>
        <p:spPr>
          <a:xfrm>
            <a:off x="3311370" y="1428584"/>
            <a:ext cx="4793943" cy="4386289"/>
          </a:xfrm>
          <a:prstGeom prst="rect">
            <a:avLst/>
          </a:prstGeom>
        </p:spPr>
      </p:pic>
    </p:spTree>
    <p:extLst>
      <p:ext uri="{BB962C8B-B14F-4D97-AF65-F5344CB8AC3E}">
        <p14:creationId xmlns:p14="http://schemas.microsoft.com/office/powerpoint/2010/main" val="394463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A44DF-34C0-E674-06A3-D130A73BB6D2}"/>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0736A09B-58F8-43F4-8042-77EDF0F4E778}"/>
              </a:ext>
            </a:extLst>
          </p:cNvPr>
          <p:cNvSpPr txBox="1"/>
          <p:nvPr/>
        </p:nvSpPr>
        <p:spPr>
          <a:xfrm>
            <a:off x="1240221" y="1274066"/>
            <a:ext cx="9144000" cy="1631216"/>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Cambiar cómo se ve el texto en la computadora</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Podemos hacer que las letras sean grandes, pequeñas o de colores</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¿Te gustaría que tu nombre brille?</a:t>
            </a:r>
          </a:p>
        </p:txBody>
      </p:sp>
      <p:sp>
        <p:nvSpPr>
          <p:cNvPr id="7" name="CuadroTexto 6">
            <a:extLst>
              <a:ext uri="{FF2B5EF4-FFF2-40B4-BE49-F238E27FC236}">
                <a16:creationId xmlns:a16="http://schemas.microsoft.com/office/drawing/2014/main" id="{D9042FB4-F6BF-4768-98AB-D5D096DAC50F}"/>
              </a:ext>
            </a:extLst>
          </p:cNvPr>
          <p:cNvSpPr txBox="1"/>
          <p:nvPr/>
        </p:nvSpPr>
        <p:spPr>
          <a:xfrm>
            <a:off x="2900855" y="419678"/>
            <a:ext cx="6096000" cy="461665"/>
          </a:xfrm>
          <a:prstGeom prst="rect">
            <a:avLst/>
          </a:prstGeom>
          <a:noFill/>
        </p:spPr>
        <p:txBody>
          <a:bodyPr wrap="square">
            <a:spAutoFit/>
          </a:bodyPr>
          <a:lstStyle/>
          <a:p>
            <a:pPr algn="ctr"/>
            <a:r>
              <a:rPr lang="es-ES" sz="2400" dirty="0">
                <a:latin typeface="Century Gothic" panose="020B0502020202020204" pitchFamily="34" charset="0"/>
              </a:rPr>
              <a:t>¿Qué es el Formato del Texto?</a:t>
            </a:r>
          </a:p>
        </p:txBody>
      </p:sp>
      <p:pic>
        <p:nvPicPr>
          <p:cNvPr id="1026" name="Picture 2" descr="GIFs animados de letras - Animaníacos - GIFs animados gratis - Free  animated GIFs">
            <a:extLst>
              <a:ext uri="{FF2B5EF4-FFF2-40B4-BE49-F238E27FC236}">
                <a16:creationId xmlns:a16="http://schemas.microsoft.com/office/drawing/2014/main" id="{28BF7E12-2F1E-4E75-A9E9-204E516BA69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93115" y="3066394"/>
            <a:ext cx="2805769" cy="2640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482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A44DF-34C0-E674-06A3-D130A73BB6D2}"/>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78A03E69-9036-433A-8B4D-C4DEB9FCF453}"/>
              </a:ext>
            </a:extLst>
          </p:cNvPr>
          <p:cNvSpPr txBox="1"/>
          <p:nvPr/>
        </p:nvSpPr>
        <p:spPr>
          <a:xfrm>
            <a:off x="2711669" y="1370525"/>
            <a:ext cx="6096000" cy="1631216"/>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Hace el texto bonito y fácil de leer</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Nos ayuda a jugar y aprender con las letras</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Ejemplo: ¡Un cuento con letras mágicas!</a:t>
            </a:r>
          </a:p>
        </p:txBody>
      </p:sp>
      <p:sp>
        <p:nvSpPr>
          <p:cNvPr id="7" name="CuadroTexto 6">
            <a:extLst>
              <a:ext uri="{FF2B5EF4-FFF2-40B4-BE49-F238E27FC236}">
                <a16:creationId xmlns:a16="http://schemas.microsoft.com/office/drawing/2014/main" id="{E3306401-E493-439E-B264-5AE45B5EEE2F}"/>
              </a:ext>
            </a:extLst>
          </p:cNvPr>
          <p:cNvSpPr txBox="1"/>
          <p:nvPr/>
        </p:nvSpPr>
        <p:spPr>
          <a:xfrm>
            <a:off x="2816773" y="556312"/>
            <a:ext cx="6096000" cy="461665"/>
          </a:xfrm>
          <a:prstGeom prst="rect">
            <a:avLst/>
          </a:prstGeom>
          <a:noFill/>
        </p:spPr>
        <p:txBody>
          <a:bodyPr wrap="square">
            <a:spAutoFit/>
          </a:bodyPr>
          <a:lstStyle/>
          <a:p>
            <a:pPr algn="ctr"/>
            <a:r>
              <a:rPr lang="es-ES" sz="2400" dirty="0">
                <a:latin typeface="Century Gothic" panose="020B0502020202020204" pitchFamily="34" charset="0"/>
              </a:rPr>
              <a:t>¿Por qué usamos Formato del Texto?</a:t>
            </a:r>
          </a:p>
        </p:txBody>
      </p:sp>
      <p:pic>
        <p:nvPicPr>
          <p:cNvPr id="2050" name="Picture 2" descr="Crea tu texto animado gif">
            <a:extLst>
              <a:ext uri="{FF2B5EF4-FFF2-40B4-BE49-F238E27FC236}">
                <a16:creationId xmlns:a16="http://schemas.microsoft.com/office/drawing/2014/main" id="{E033F80A-8D23-49F1-B10D-7BC981FB57F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35935" y="3354289"/>
            <a:ext cx="4257675"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949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A44DF-34C0-E674-06A3-D130A73BB6D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56FFBD1-59E5-466A-A35F-A2CBFC522964}"/>
              </a:ext>
            </a:extLst>
          </p:cNvPr>
          <p:cNvSpPr txBox="1"/>
          <p:nvPr/>
        </p:nvSpPr>
        <p:spPr>
          <a:xfrm>
            <a:off x="593835" y="1801449"/>
            <a:ext cx="10857186" cy="892552"/>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Negrita = fuerte, Cursiva = inclinada, Subrayada = línea abajo</a:t>
            </a:r>
          </a:p>
          <a:p>
            <a:pPr>
              <a:buFont typeface="Arial" panose="020B0604020202020204" pitchFamily="34" charset="0"/>
              <a:buChar char="•"/>
            </a:pPr>
            <a:r>
              <a:rPr lang="es-ES" sz="2000" dirty="0">
                <a:latin typeface="Century Gothic" panose="020B0502020202020204" pitchFamily="34" charset="0"/>
              </a:rPr>
              <a:t>Ejemplo: “</a:t>
            </a:r>
            <a:r>
              <a:rPr lang="es-ES" sz="2800" b="1" dirty="0">
                <a:latin typeface="Century Gothic" panose="020B0502020202020204" pitchFamily="34" charset="0"/>
              </a:rPr>
              <a:t>Mamá</a:t>
            </a:r>
            <a:r>
              <a:rPr lang="es-ES" sz="2000" dirty="0">
                <a:latin typeface="Century Gothic" panose="020B0502020202020204" pitchFamily="34" charset="0"/>
              </a:rPr>
              <a:t>” en negrita, “</a:t>
            </a:r>
            <a:r>
              <a:rPr lang="es-ES" sz="3200" i="1" dirty="0">
                <a:latin typeface="Century Gothic" panose="020B0502020202020204" pitchFamily="34" charset="0"/>
              </a:rPr>
              <a:t>Papá</a:t>
            </a:r>
            <a:r>
              <a:rPr lang="es-ES" sz="2000" dirty="0">
                <a:latin typeface="Century Gothic" panose="020B0502020202020204" pitchFamily="34" charset="0"/>
              </a:rPr>
              <a:t>” en cursiva, “</a:t>
            </a:r>
            <a:r>
              <a:rPr lang="es-ES" sz="3200" u="sng" dirty="0">
                <a:latin typeface="Century Gothic" panose="020B0502020202020204" pitchFamily="34" charset="0"/>
              </a:rPr>
              <a:t>Mascota</a:t>
            </a:r>
            <a:r>
              <a:rPr lang="es-ES" sz="2000" dirty="0">
                <a:latin typeface="Century Gothic" panose="020B0502020202020204" pitchFamily="34" charset="0"/>
              </a:rPr>
              <a:t>” subrayado</a:t>
            </a:r>
          </a:p>
        </p:txBody>
      </p:sp>
      <p:sp>
        <p:nvSpPr>
          <p:cNvPr id="5" name="CuadroTexto 4">
            <a:extLst>
              <a:ext uri="{FF2B5EF4-FFF2-40B4-BE49-F238E27FC236}">
                <a16:creationId xmlns:a16="http://schemas.microsoft.com/office/drawing/2014/main" id="{D013864D-3603-47D5-9927-CFC0AF81A08B}"/>
              </a:ext>
            </a:extLst>
          </p:cNvPr>
          <p:cNvSpPr txBox="1"/>
          <p:nvPr/>
        </p:nvSpPr>
        <p:spPr>
          <a:xfrm>
            <a:off x="2974428" y="464394"/>
            <a:ext cx="6096000" cy="461665"/>
          </a:xfrm>
          <a:prstGeom prst="rect">
            <a:avLst/>
          </a:prstGeom>
          <a:noFill/>
        </p:spPr>
        <p:txBody>
          <a:bodyPr wrap="square">
            <a:spAutoFit/>
          </a:bodyPr>
          <a:lstStyle/>
          <a:p>
            <a:pPr algn="ctr"/>
            <a:r>
              <a:rPr lang="es-ES" sz="2400" dirty="0">
                <a:latin typeface="Century Gothic" panose="020B0502020202020204" pitchFamily="34" charset="0"/>
              </a:rPr>
              <a:t>Letras Negritas, Cursivas y Subrayadas</a:t>
            </a:r>
          </a:p>
        </p:txBody>
      </p:sp>
      <p:pic>
        <p:nvPicPr>
          <p:cNvPr id="3074" name="Picture 2" descr="467171ab18cf9bbb9f7a984e72d8715aa0e304fc78a1c2abb3491c1e4dcb275c">
            <a:extLst>
              <a:ext uri="{FF2B5EF4-FFF2-40B4-BE49-F238E27FC236}">
                <a16:creationId xmlns:a16="http://schemas.microsoft.com/office/drawing/2014/main" id="{E178A5C6-5F71-485B-A905-5247A734A4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3833" y="3101866"/>
            <a:ext cx="4805080" cy="2699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108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A44DF-34C0-E674-06A3-D130A73BB6D2}"/>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1DA8CBAE-31E3-8071-57B7-EE68FA834D09}"/>
              </a:ext>
            </a:extLst>
          </p:cNvPr>
          <p:cNvSpPr/>
          <p:nvPr/>
        </p:nvSpPr>
        <p:spPr>
          <a:xfrm>
            <a:off x="10723940" y="884362"/>
            <a:ext cx="1468060" cy="251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2000" dirty="0"/>
          </a:p>
        </p:txBody>
      </p:sp>
      <p:sp>
        <p:nvSpPr>
          <p:cNvPr id="4" name="CuadroTexto 3">
            <a:extLst>
              <a:ext uri="{FF2B5EF4-FFF2-40B4-BE49-F238E27FC236}">
                <a16:creationId xmlns:a16="http://schemas.microsoft.com/office/drawing/2014/main" id="{FFEEAD88-81CF-E91E-337B-F2AAF6AB7EF1}"/>
              </a:ext>
            </a:extLst>
          </p:cNvPr>
          <p:cNvSpPr txBox="1"/>
          <p:nvPr/>
        </p:nvSpPr>
        <p:spPr>
          <a:xfrm>
            <a:off x="3935440" y="170074"/>
            <a:ext cx="3347391" cy="461665"/>
          </a:xfrm>
          <a:prstGeom prst="rect">
            <a:avLst/>
          </a:prstGeom>
          <a:noFill/>
        </p:spPr>
        <p:txBody>
          <a:bodyPr wrap="none" rtlCol="0">
            <a:spAutoFit/>
          </a:bodyPr>
          <a:lstStyle/>
          <a:p>
            <a:pPr algn="ctr"/>
            <a:r>
              <a:rPr lang="es-MX" sz="2400" dirty="0">
                <a:latin typeface="Century Gothic" panose="020B0502020202020204" pitchFamily="34" charset="0"/>
              </a:rPr>
              <a:t>La cinta de opciones</a:t>
            </a:r>
          </a:p>
        </p:txBody>
      </p:sp>
      <p:sp>
        <p:nvSpPr>
          <p:cNvPr id="8" name="CuadroTexto 7">
            <a:extLst>
              <a:ext uri="{FF2B5EF4-FFF2-40B4-BE49-F238E27FC236}">
                <a16:creationId xmlns:a16="http://schemas.microsoft.com/office/drawing/2014/main" id="{E12F3FD0-D50C-D517-6442-B6085387E12B}"/>
              </a:ext>
            </a:extLst>
          </p:cNvPr>
          <p:cNvSpPr txBox="1"/>
          <p:nvPr/>
        </p:nvSpPr>
        <p:spPr>
          <a:xfrm>
            <a:off x="1001469" y="884362"/>
            <a:ext cx="9704415" cy="1015663"/>
          </a:xfrm>
          <a:prstGeom prst="rect">
            <a:avLst/>
          </a:prstGeom>
          <a:noFill/>
        </p:spPr>
        <p:txBody>
          <a:bodyPr wrap="square" rtlCol="0">
            <a:spAutoFit/>
          </a:bodyPr>
          <a:lstStyle/>
          <a:p>
            <a:pPr algn="just" fontAlgn="base"/>
            <a:r>
              <a:rPr lang="es-ES" sz="2000" b="0" i="0" dirty="0">
                <a:solidFill>
                  <a:srgbClr val="000000"/>
                </a:solidFill>
                <a:effectLst/>
                <a:latin typeface="Century Gothic" panose="020B0502020202020204" pitchFamily="34" charset="0"/>
              </a:rPr>
              <a:t>El procesador de textos tiene en la parte superior una cinta de opciones, esta cinta contiene los comandos más utilizados en la creación de documentos con el fin de  mejorar la apariencia del documento.</a:t>
            </a:r>
          </a:p>
        </p:txBody>
      </p:sp>
      <p:pic>
        <p:nvPicPr>
          <p:cNvPr id="11" name="Imagen 10">
            <a:extLst>
              <a:ext uri="{FF2B5EF4-FFF2-40B4-BE49-F238E27FC236}">
                <a16:creationId xmlns:a16="http://schemas.microsoft.com/office/drawing/2014/main" id="{74D91E58-3A8E-25F3-AC56-7148C69BD7FC}"/>
              </a:ext>
            </a:extLst>
          </p:cNvPr>
          <p:cNvPicPr>
            <a:picLocks noChangeAspect="1"/>
          </p:cNvPicPr>
          <p:nvPr/>
        </p:nvPicPr>
        <p:blipFill>
          <a:blip r:embed="rId2"/>
          <a:srcRect l="75" t="200" r="58916" b="86754"/>
          <a:stretch/>
        </p:blipFill>
        <p:spPr>
          <a:xfrm>
            <a:off x="1172622" y="2866937"/>
            <a:ext cx="9362110" cy="1675288"/>
          </a:xfrm>
          <a:prstGeom prst="rect">
            <a:avLst/>
          </a:prstGeom>
        </p:spPr>
      </p:pic>
    </p:spTree>
    <p:extLst>
      <p:ext uri="{BB962C8B-B14F-4D97-AF65-F5344CB8AC3E}">
        <p14:creationId xmlns:p14="http://schemas.microsoft.com/office/powerpoint/2010/main" val="3839321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EFB2D-0970-BD40-DDA3-E054AA264944}"/>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958569BF-F14D-3A22-4DC5-C6C84C26CCFF}"/>
              </a:ext>
            </a:extLst>
          </p:cNvPr>
          <p:cNvSpPr/>
          <p:nvPr/>
        </p:nvSpPr>
        <p:spPr>
          <a:xfrm>
            <a:off x="10723940" y="884362"/>
            <a:ext cx="1468060" cy="251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4" name="CuadroTexto 3">
            <a:extLst>
              <a:ext uri="{FF2B5EF4-FFF2-40B4-BE49-F238E27FC236}">
                <a16:creationId xmlns:a16="http://schemas.microsoft.com/office/drawing/2014/main" id="{FCD4414A-CD0B-E53F-CDF7-D05FBCEA5048}"/>
              </a:ext>
            </a:extLst>
          </p:cNvPr>
          <p:cNvSpPr txBox="1"/>
          <p:nvPr/>
        </p:nvSpPr>
        <p:spPr>
          <a:xfrm>
            <a:off x="3559280" y="94050"/>
            <a:ext cx="4658648" cy="461665"/>
          </a:xfrm>
          <a:prstGeom prst="rect">
            <a:avLst/>
          </a:prstGeom>
          <a:noFill/>
        </p:spPr>
        <p:txBody>
          <a:bodyPr wrap="none" rtlCol="0">
            <a:spAutoFit/>
          </a:bodyPr>
          <a:lstStyle/>
          <a:p>
            <a:r>
              <a:rPr lang="es-ES" sz="2400" dirty="0">
                <a:latin typeface="Century Gothic" panose="020B0502020202020204" pitchFamily="34" charset="0"/>
              </a:rPr>
              <a:t>E</a:t>
            </a:r>
            <a:r>
              <a:rPr lang="es-MX" sz="2400" dirty="0">
                <a:latin typeface="Century Gothic" panose="020B0502020202020204" pitchFamily="34" charset="0"/>
              </a:rPr>
              <a:t>l grupo de comandos fuente</a:t>
            </a:r>
          </a:p>
        </p:txBody>
      </p:sp>
      <p:sp>
        <p:nvSpPr>
          <p:cNvPr id="8" name="CuadroTexto 7">
            <a:extLst>
              <a:ext uri="{FF2B5EF4-FFF2-40B4-BE49-F238E27FC236}">
                <a16:creationId xmlns:a16="http://schemas.microsoft.com/office/drawing/2014/main" id="{D28D90C9-66FE-F87C-57C0-5D8EBB67114A}"/>
              </a:ext>
            </a:extLst>
          </p:cNvPr>
          <p:cNvSpPr txBox="1"/>
          <p:nvPr/>
        </p:nvSpPr>
        <p:spPr>
          <a:xfrm>
            <a:off x="1184150" y="884362"/>
            <a:ext cx="9339054" cy="923330"/>
          </a:xfrm>
          <a:prstGeom prst="rect">
            <a:avLst/>
          </a:prstGeom>
          <a:noFill/>
        </p:spPr>
        <p:txBody>
          <a:bodyPr wrap="square" rtlCol="0">
            <a:spAutoFit/>
          </a:bodyPr>
          <a:lstStyle/>
          <a:p>
            <a:pPr algn="just" fontAlgn="base"/>
            <a:r>
              <a:rPr lang="es-ES" b="0" i="0" dirty="0">
                <a:solidFill>
                  <a:srgbClr val="000000"/>
                </a:solidFill>
                <a:effectLst/>
                <a:latin typeface="Century Gothic" panose="020B0502020202020204" pitchFamily="34" charset="0"/>
              </a:rPr>
              <a:t>El grupo de comandos fuente contiene los comandos necesarios para qué tus documentos se vean más presentables, este grupo de comandos se encuentra en la parte superior de la pantalla de WordPad.</a:t>
            </a:r>
          </a:p>
        </p:txBody>
      </p:sp>
      <p:pic>
        <p:nvPicPr>
          <p:cNvPr id="11" name="Imagen 10">
            <a:extLst>
              <a:ext uri="{FF2B5EF4-FFF2-40B4-BE49-F238E27FC236}">
                <a16:creationId xmlns:a16="http://schemas.microsoft.com/office/drawing/2014/main" id="{9398D04B-F659-D37E-9CDD-C9FE21408A21}"/>
              </a:ext>
            </a:extLst>
          </p:cNvPr>
          <p:cNvPicPr>
            <a:picLocks noChangeAspect="1"/>
          </p:cNvPicPr>
          <p:nvPr/>
        </p:nvPicPr>
        <p:blipFill>
          <a:blip r:embed="rId2"/>
          <a:srcRect l="5668" t="4100" r="82540" b="86754"/>
          <a:stretch/>
        </p:blipFill>
        <p:spPr>
          <a:xfrm>
            <a:off x="3817552" y="3152410"/>
            <a:ext cx="4349904" cy="1897900"/>
          </a:xfrm>
          <a:prstGeom prst="rect">
            <a:avLst/>
          </a:prstGeom>
        </p:spPr>
      </p:pic>
    </p:spTree>
    <p:extLst>
      <p:ext uri="{BB962C8B-B14F-4D97-AF65-F5344CB8AC3E}">
        <p14:creationId xmlns:p14="http://schemas.microsoft.com/office/powerpoint/2010/main" val="412729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C9A20-D81C-A5A9-6E2E-A53045A9DF1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ED1081D-5F76-1C9A-215A-9F7CB6ACE4F4}"/>
              </a:ext>
            </a:extLst>
          </p:cNvPr>
          <p:cNvSpPr txBox="1"/>
          <p:nvPr/>
        </p:nvSpPr>
        <p:spPr>
          <a:xfrm>
            <a:off x="4579225" y="76295"/>
            <a:ext cx="2355132" cy="461665"/>
          </a:xfrm>
          <a:prstGeom prst="rect">
            <a:avLst/>
          </a:prstGeom>
          <a:noFill/>
        </p:spPr>
        <p:txBody>
          <a:bodyPr wrap="none" rtlCol="0">
            <a:spAutoFit/>
          </a:bodyPr>
          <a:lstStyle/>
          <a:p>
            <a:r>
              <a:rPr lang="es-ES" sz="2400" dirty="0">
                <a:latin typeface="Century Gothic" panose="020B0502020202020204" pitchFamily="34" charset="0"/>
              </a:rPr>
              <a:t>Los comandos</a:t>
            </a:r>
            <a:endParaRPr lang="es-MX" sz="2400" dirty="0">
              <a:latin typeface="Century Gothic" panose="020B0502020202020204" pitchFamily="34" charset="0"/>
            </a:endParaRPr>
          </a:p>
        </p:txBody>
      </p:sp>
      <p:sp>
        <p:nvSpPr>
          <p:cNvPr id="8" name="CuadroTexto 7">
            <a:extLst>
              <a:ext uri="{FF2B5EF4-FFF2-40B4-BE49-F238E27FC236}">
                <a16:creationId xmlns:a16="http://schemas.microsoft.com/office/drawing/2014/main" id="{B1046053-1D8C-1D2E-3153-25D56416B217}"/>
              </a:ext>
            </a:extLst>
          </p:cNvPr>
          <p:cNvSpPr txBox="1"/>
          <p:nvPr/>
        </p:nvSpPr>
        <p:spPr>
          <a:xfrm>
            <a:off x="2950806" y="661070"/>
            <a:ext cx="5633900" cy="646331"/>
          </a:xfrm>
          <a:prstGeom prst="rect">
            <a:avLst/>
          </a:prstGeom>
          <a:noFill/>
        </p:spPr>
        <p:txBody>
          <a:bodyPr wrap="square" rtlCol="0">
            <a:spAutoFit/>
          </a:bodyPr>
          <a:lstStyle/>
          <a:p>
            <a:pPr algn="just" fontAlgn="base"/>
            <a:r>
              <a:rPr lang="es-ES" b="0" i="0" dirty="0">
                <a:solidFill>
                  <a:srgbClr val="000000"/>
                </a:solidFill>
                <a:effectLst/>
                <a:latin typeface="Century Gothic" panose="020B0502020202020204" pitchFamily="34" charset="0"/>
              </a:rPr>
              <a:t>El nombre y uso de los comandos son los siguientes:</a:t>
            </a:r>
          </a:p>
        </p:txBody>
      </p:sp>
      <p:pic>
        <p:nvPicPr>
          <p:cNvPr id="11" name="Imagen 10">
            <a:extLst>
              <a:ext uri="{FF2B5EF4-FFF2-40B4-BE49-F238E27FC236}">
                <a16:creationId xmlns:a16="http://schemas.microsoft.com/office/drawing/2014/main" id="{EFED33E4-7A62-F6E6-55A5-901A3E9D4EF3}"/>
              </a:ext>
            </a:extLst>
          </p:cNvPr>
          <p:cNvPicPr>
            <a:picLocks noChangeAspect="1"/>
          </p:cNvPicPr>
          <p:nvPr/>
        </p:nvPicPr>
        <p:blipFill>
          <a:blip r:embed="rId2"/>
          <a:srcRect l="6127" t="8121" r="92485" b="89676"/>
          <a:stretch/>
        </p:blipFill>
        <p:spPr>
          <a:xfrm>
            <a:off x="3198103" y="1245845"/>
            <a:ext cx="1171142" cy="1045663"/>
          </a:xfrm>
          <a:prstGeom prst="rect">
            <a:avLst/>
          </a:prstGeom>
        </p:spPr>
      </p:pic>
      <p:pic>
        <p:nvPicPr>
          <p:cNvPr id="2" name="Imagen 1">
            <a:extLst>
              <a:ext uri="{FF2B5EF4-FFF2-40B4-BE49-F238E27FC236}">
                <a16:creationId xmlns:a16="http://schemas.microsoft.com/office/drawing/2014/main" id="{0573ED5B-525D-EF07-6B2D-D19FC31E0F0D}"/>
              </a:ext>
            </a:extLst>
          </p:cNvPr>
          <p:cNvPicPr>
            <a:picLocks noChangeAspect="1"/>
          </p:cNvPicPr>
          <p:nvPr/>
        </p:nvPicPr>
        <p:blipFill>
          <a:blip r:embed="rId2"/>
          <a:srcRect l="7276" t="8082" r="91336" b="89715"/>
          <a:stretch/>
        </p:blipFill>
        <p:spPr>
          <a:xfrm>
            <a:off x="3198103" y="2152196"/>
            <a:ext cx="1171142" cy="1045663"/>
          </a:xfrm>
          <a:prstGeom prst="rect">
            <a:avLst/>
          </a:prstGeom>
        </p:spPr>
      </p:pic>
      <p:pic>
        <p:nvPicPr>
          <p:cNvPr id="3" name="Imagen 2">
            <a:extLst>
              <a:ext uri="{FF2B5EF4-FFF2-40B4-BE49-F238E27FC236}">
                <a16:creationId xmlns:a16="http://schemas.microsoft.com/office/drawing/2014/main" id="{1DD5E48B-64D7-AAC6-DB17-0389D296BD0E}"/>
              </a:ext>
            </a:extLst>
          </p:cNvPr>
          <p:cNvPicPr>
            <a:picLocks noChangeAspect="1"/>
          </p:cNvPicPr>
          <p:nvPr/>
        </p:nvPicPr>
        <p:blipFill>
          <a:blip r:embed="rId2"/>
          <a:srcRect l="8576" t="8178" r="90036" b="89619"/>
          <a:stretch/>
        </p:blipFill>
        <p:spPr>
          <a:xfrm>
            <a:off x="3224736" y="3197859"/>
            <a:ext cx="1171142" cy="1045663"/>
          </a:xfrm>
          <a:prstGeom prst="rect">
            <a:avLst/>
          </a:prstGeom>
        </p:spPr>
      </p:pic>
      <p:pic>
        <p:nvPicPr>
          <p:cNvPr id="5" name="Imagen 4">
            <a:extLst>
              <a:ext uri="{FF2B5EF4-FFF2-40B4-BE49-F238E27FC236}">
                <a16:creationId xmlns:a16="http://schemas.microsoft.com/office/drawing/2014/main" id="{3401EF62-D6E6-5E2D-9B24-77F1EE139AFC}"/>
              </a:ext>
            </a:extLst>
          </p:cNvPr>
          <p:cNvPicPr>
            <a:picLocks noChangeAspect="1"/>
          </p:cNvPicPr>
          <p:nvPr/>
        </p:nvPicPr>
        <p:blipFill>
          <a:blip r:embed="rId2"/>
          <a:srcRect l="13856" t="8101" r="84693" b="89696"/>
          <a:stretch/>
        </p:blipFill>
        <p:spPr>
          <a:xfrm>
            <a:off x="3354817" y="4104210"/>
            <a:ext cx="1224408" cy="1045663"/>
          </a:xfrm>
          <a:prstGeom prst="rect">
            <a:avLst/>
          </a:prstGeom>
        </p:spPr>
      </p:pic>
      <p:pic>
        <p:nvPicPr>
          <p:cNvPr id="6" name="Imagen 5">
            <a:extLst>
              <a:ext uri="{FF2B5EF4-FFF2-40B4-BE49-F238E27FC236}">
                <a16:creationId xmlns:a16="http://schemas.microsoft.com/office/drawing/2014/main" id="{59A36EE6-8319-6CA8-91DF-80396D627C05}"/>
              </a:ext>
            </a:extLst>
          </p:cNvPr>
          <p:cNvPicPr>
            <a:picLocks noChangeAspect="1"/>
          </p:cNvPicPr>
          <p:nvPr/>
        </p:nvPicPr>
        <p:blipFill>
          <a:blip r:embed="rId2"/>
          <a:srcRect l="15611" t="7985" r="82938" b="89812"/>
          <a:stretch/>
        </p:blipFill>
        <p:spPr>
          <a:xfrm>
            <a:off x="3320738" y="5119629"/>
            <a:ext cx="1224408" cy="1045663"/>
          </a:xfrm>
          <a:prstGeom prst="rect">
            <a:avLst/>
          </a:prstGeom>
        </p:spPr>
      </p:pic>
      <p:sp>
        <p:nvSpPr>
          <p:cNvPr id="9" name="CuadroTexto 8">
            <a:extLst>
              <a:ext uri="{FF2B5EF4-FFF2-40B4-BE49-F238E27FC236}">
                <a16:creationId xmlns:a16="http://schemas.microsoft.com/office/drawing/2014/main" id="{A4185A12-BFB5-612B-7C14-4D66C012A3CE}"/>
              </a:ext>
            </a:extLst>
          </p:cNvPr>
          <p:cNvSpPr txBox="1"/>
          <p:nvPr/>
        </p:nvSpPr>
        <p:spPr>
          <a:xfrm>
            <a:off x="4804248" y="1537837"/>
            <a:ext cx="2013800"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negrita</a:t>
            </a:r>
          </a:p>
        </p:txBody>
      </p:sp>
      <p:sp>
        <p:nvSpPr>
          <p:cNvPr id="10" name="CuadroTexto 9">
            <a:extLst>
              <a:ext uri="{FF2B5EF4-FFF2-40B4-BE49-F238E27FC236}">
                <a16:creationId xmlns:a16="http://schemas.microsoft.com/office/drawing/2014/main" id="{0630F857-5047-2405-A4A3-D63F0EBFCBAE}"/>
              </a:ext>
            </a:extLst>
          </p:cNvPr>
          <p:cNvSpPr txBox="1"/>
          <p:nvPr/>
        </p:nvSpPr>
        <p:spPr>
          <a:xfrm>
            <a:off x="4783536" y="2429885"/>
            <a:ext cx="2013800"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cursiva</a:t>
            </a:r>
          </a:p>
        </p:txBody>
      </p:sp>
      <p:sp>
        <p:nvSpPr>
          <p:cNvPr id="12" name="CuadroTexto 11">
            <a:extLst>
              <a:ext uri="{FF2B5EF4-FFF2-40B4-BE49-F238E27FC236}">
                <a16:creationId xmlns:a16="http://schemas.microsoft.com/office/drawing/2014/main" id="{7B7AE2E3-7990-8D01-7A52-6D2EB23B58E8}"/>
              </a:ext>
            </a:extLst>
          </p:cNvPr>
          <p:cNvSpPr txBox="1"/>
          <p:nvPr/>
        </p:nvSpPr>
        <p:spPr>
          <a:xfrm>
            <a:off x="4802385" y="3429934"/>
            <a:ext cx="2313309"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subrayado</a:t>
            </a:r>
          </a:p>
        </p:txBody>
      </p:sp>
      <p:sp>
        <p:nvSpPr>
          <p:cNvPr id="13" name="CuadroTexto 12">
            <a:extLst>
              <a:ext uri="{FF2B5EF4-FFF2-40B4-BE49-F238E27FC236}">
                <a16:creationId xmlns:a16="http://schemas.microsoft.com/office/drawing/2014/main" id="{74FC224A-96ED-368D-3BA6-EA2E3A242B35}"/>
              </a:ext>
            </a:extLst>
          </p:cNvPr>
          <p:cNvSpPr txBox="1"/>
          <p:nvPr/>
        </p:nvSpPr>
        <p:spPr>
          <a:xfrm>
            <a:off x="4846776" y="4442375"/>
            <a:ext cx="2013800"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Color</a:t>
            </a:r>
          </a:p>
        </p:txBody>
      </p:sp>
      <p:sp>
        <p:nvSpPr>
          <p:cNvPr id="14" name="CuadroTexto 13">
            <a:extLst>
              <a:ext uri="{FF2B5EF4-FFF2-40B4-BE49-F238E27FC236}">
                <a16:creationId xmlns:a16="http://schemas.microsoft.com/office/drawing/2014/main" id="{5A48DA11-1FCF-12D7-3F8A-15D3AA3E4BAE}"/>
              </a:ext>
            </a:extLst>
          </p:cNvPr>
          <p:cNvSpPr txBox="1"/>
          <p:nvPr/>
        </p:nvSpPr>
        <p:spPr>
          <a:xfrm>
            <a:off x="4820142" y="5553176"/>
            <a:ext cx="2268918"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Resaltado</a:t>
            </a:r>
          </a:p>
        </p:txBody>
      </p:sp>
      <p:sp>
        <p:nvSpPr>
          <p:cNvPr id="16" name="Abrir llave 15">
            <a:extLst>
              <a:ext uri="{FF2B5EF4-FFF2-40B4-BE49-F238E27FC236}">
                <a16:creationId xmlns:a16="http://schemas.microsoft.com/office/drawing/2014/main" id="{E53680AE-8AF8-01C6-E326-B56AB16FDA7C}"/>
              </a:ext>
            </a:extLst>
          </p:cNvPr>
          <p:cNvSpPr/>
          <p:nvPr/>
        </p:nvSpPr>
        <p:spPr>
          <a:xfrm>
            <a:off x="6977849" y="1331650"/>
            <a:ext cx="150279" cy="82054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7" name="CuadroTexto 16">
            <a:extLst>
              <a:ext uri="{FF2B5EF4-FFF2-40B4-BE49-F238E27FC236}">
                <a16:creationId xmlns:a16="http://schemas.microsoft.com/office/drawing/2014/main" id="{AF9BC129-710F-0910-DB1B-864EDD81CAB9}"/>
              </a:ext>
            </a:extLst>
          </p:cNvPr>
          <p:cNvSpPr txBox="1"/>
          <p:nvPr/>
        </p:nvSpPr>
        <p:spPr>
          <a:xfrm>
            <a:off x="7130249" y="1527671"/>
            <a:ext cx="3212236" cy="369332"/>
          </a:xfrm>
          <a:prstGeom prst="rect">
            <a:avLst/>
          </a:prstGeom>
          <a:noFill/>
        </p:spPr>
        <p:txBody>
          <a:bodyPr wrap="square" rtlCol="0">
            <a:spAutoFit/>
          </a:bodyPr>
          <a:lstStyle/>
          <a:p>
            <a:pPr algn="just" fontAlgn="base"/>
            <a:r>
              <a:rPr lang="es-ES" b="1" i="0" dirty="0">
                <a:solidFill>
                  <a:srgbClr val="000000"/>
                </a:solidFill>
                <a:effectLst/>
                <a:latin typeface="helvetica" panose="020B0604020202020204" pitchFamily="34" charset="0"/>
              </a:rPr>
              <a:t>Hace la letra mas oscura.</a:t>
            </a:r>
          </a:p>
        </p:txBody>
      </p:sp>
      <p:sp>
        <p:nvSpPr>
          <p:cNvPr id="18" name="Abrir llave 17">
            <a:extLst>
              <a:ext uri="{FF2B5EF4-FFF2-40B4-BE49-F238E27FC236}">
                <a16:creationId xmlns:a16="http://schemas.microsoft.com/office/drawing/2014/main" id="{3DE5A34D-7A5C-027D-F7E7-679C31821B6A}"/>
              </a:ext>
            </a:extLst>
          </p:cNvPr>
          <p:cNvSpPr/>
          <p:nvPr/>
        </p:nvSpPr>
        <p:spPr>
          <a:xfrm>
            <a:off x="6977849" y="2268778"/>
            <a:ext cx="150279" cy="82054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9" name="CuadroTexto 18">
            <a:extLst>
              <a:ext uri="{FF2B5EF4-FFF2-40B4-BE49-F238E27FC236}">
                <a16:creationId xmlns:a16="http://schemas.microsoft.com/office/drawing/2014/main" id="{8462199E-3BB4-BF46-E8E5-59241A94EB1F}"/>
              </a:ext>
            </a:extLst>
          </p:cNvPr>
          <p:cNvSpPr txBox="1"/>
          <p:nvPr/>
        </p:nvSpPr>
        <p:spPr>
          <a:xfrm>
            <a:off x="7130248" y="2464799"/>
            <a:ext cx="3354279" cy="369332"/>
          </a:xfrm>
          <a:prstGeom prst="rect">
            <a:avLst/>
          </a:prstGeom>
          <a:noFill/>
        </p:spPr>
        <p:txBody>
          <a:bodyPr wrap="square" rtlCol="0">
            <a:spAutoFit/>
          </a:bodyPr>
          <a:lstStyle/>
          <a:p>
            <a:pPr algn="just" fontAlgn="base"/>
            <a:r>
              <a:rPr lang="es-ES" b="0" i="1" dirty="0">
                <a:solidFill>
                  <a:srgbClr val="000000"/>
                </a:solidFill>
                <a:effectLst/>
                <a:latin typeface="helvetica" panose="020B0604020202020204" pitchFamily="34" charset="0"/>
              </a:rPr>
              <a:t>Inclina las letras a la derecha</a:t>
            </a:r>
          </a:p>
        </p:txBody>
      </p:sp>
      <p:sp>
        <p:nvSpPr>
          <p:cNvPr id="20" name="Abrir llave 19">
            <a:extLst>
              <a:ext uri="{FF2B5EF4-FFF2-40B4-BE49-F238E27FC236}">
                <a16:creationId xmlns:a16="http://schemas.microsoft.com/office/drawing/2014/main" id="{ABAF32F9-5EA6-B0B9-AE7F-76BFC5A5F2AD}"/>
              </a:ext>
            </a:extLst>
          </p:cNvPr>
          <p:cNvSpPr/>
          <p:nvPr/>
        </p:nvSpPr>
        <p:spPr>
          <a:xfrm>
            <a:off x="6977849" y="3203324"/>
            <a:ext cx="150279" cy="82054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1" name="CuadroTexto 20">
            <a:extLst>
              <a:ext uri="{FF2B5EF4-FFF2-40B4-BE49-F238E27FC236}">
                <a16:creationId xmlns:a16="http://schemas.microsoft.com/office/drawing/2014/main" id="{4CF4284D-9DA1-CDAC-7E0F-3C767FB5C481}"/>
              </a:ext>
            </a:extLst>
          </p:cNvPr>
          <p:cNvSpPr txBox="1"/>
          <p:nvPr/>
        </p:nvSpPr>
        <p:spPr>
          <a:xfrm>
            <a:off x="7130248" y="3399345"/>
            <a:ext cx="3691631" cy="369332"/>
          </a:xfrm>
          <a:prstGeom prst="rect">
            <a:avLst/>
          </a:prstGeom>
          <a:noFill/>
        </p:spPr>
        <p:txBody>
          <a:bodyPr wrap="square" rtlCol="0">
            <a:spAutoFit/>
          </a:bodyPr>
          <a:lstStyle/>
          <a:p>
            <a:pPr algn="just" fontAlgn="base"/>
            <a:r>
              <a:rPr lang="es-ES" b="0" i="0" u="sng" dirty="0">
                <a:solidFill>
                  <a:srgbClr val="000000"/>
                </a:solidFill>
                <a:effectLst/>
                <a:latin typeface="helvetica" panose="020B0604020202020204" pitchFamily="34" charset="0"/>
              </a:rPr>
              <a:t>Coloca una línea debajo</a:t>
            </a:r>
          </a:p>
        </p:txBody>
      </p:sp>
      <p:sp>
        <p:nvSpPr>
          <p:cNvPr id="22" name="Abrir llave 21">
            <a:extLst>
              <a:ext uri="{FF2B5EF4-FFF2-40B4-BE49-F238E27FC236}">
                <a16:creationId xmlns:a16="http://schemas.microsoft.com/office/drawing/2014/main" id="{17D20AC1-30A6-8096-684B-CB6BA349854D}"/>
              </a:ext>
            </a:extLst>
          </p:cNvPr>
          <p:cNvSpPr/>
          <p:nvPr/>
        </p:nvSpPr>
        <p:spPr>
          <a:xfrm>
            <a:off x="6977849" y="4234660"/>
            <a:ext cx="150279" cy="82054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3" name="CuadroTexto 22">
            <a:extLst>
              <a:ext uri="{FF2B5EF4-FFF2-40B4-BE49-F238E27FC236}">
                <a16:creationId xmlns:a16="http://schemas.microsoft.com/office/drawing/2014/main" id="{FE7CB0D8-FCA6-0C98-5874-3760D76D3853}"/>
              </a:ext>
            </a:extLst>
          </p:cNvPr>
          <p:cNvSpPr txBox="1"/>
          <p:nvPr/>
        </p:nvSpPr>
        <p:spPr>
          <a:xfrm>
            <a:off x="7130248" y="4430681"/>
            <a:ext cx="3212235" cy="369332"/>
          </a:xfrm>
          <a:prstGeom prst="rect">
            <a:avLst/>
          </a:prstGeom>
          <a:noFill/>
        </p:spPr>
        <p:txBody>
          <a:bodyPr wrap="square" rtlCol="0">
            <a:spAutoFit/>
          </a:bodyPr>
          <a:lstStyle/>
          <a:p>
            <a:pPr algn="just" fontAlgn="base"/>
            <a:r>
              <a:rPr lang="es-ES" b="0" i="0" dirty="0">
                <a:solidFill>
                  <a:srgbClr val="FF0000"/>
                </a:solidFill>
                <a:effectLst/>
                <a:latin typeface="helvetica" panose="020B0604020202020204" pitchFamily="34" charset="0"/>
              </a:rPr>
              <a:t>Aplica un color a la fuente</a:t>
            </a:r>
          </a:p>
        </p:txBody>
      </p:sp>
      <p:sp>
        <p:nvSpPr>
          <p:cNvPr id="24" name="Abrir llave 23">
            <a:extLst>
              <a:ext uri="{FF2B5EF4-FFF2-40B4-BE49-F238E27FC236}">
                <a16:creationId xmlns:a16="http://schemas.microsoft.com/office/drawing/2014/main" id="{2FBA7161-ABD8-4303-C55F-E7AFB60E6237}"/>
              </a:ext>
            </a:extLst>
          </p:cNvPr>
          <p:cNvSpPr/>
          <p:nvPr/>
        </p:nvSpPr>
        <p:spPr>
          <a:xfrm>
            <a:off x="7009806" y="5356454"/>
            <a:ext cx="150279" cy="82054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pic>
        <p:nvPicPr>
          <p:cNvPr id="27" name="Imagen 26">
            <a:extLst>
              <a:ext uri="{FF2B5EF4-FFF2-40B4-BE49-F238E27FC236}">
                <a16:creationId xmlns:a16="http://schemas.microsoft.com/office/drawing/2014/main" id="{0C0644C5-D10E-CF64-C7B9-D14FC36FCF32}"/>
              </a:ext>
            </a:extLst>
          </p:cNvPr>
          <p:cNvPicPr>
            <a:picLocks noChangeAspect="1"/>
          </p:cNvPicPr>
          <p:nvPr/>
        </p:nvPicPr>
        <p:blipFill>
          <a:blip r:embed="rId3"/>
          <a:srcRect l="28326" t="84470" r="58787" b="10145"/>
          <a:stretch/>
        </p:blipFill>
        <p:spPr>
          <a:xfrm>
            <a:off x="7233674" y="5551318"/>
            <a:ext cx="2045050" cy="480672"/>
          </a:xfrm>
          <a:prstGeom prst="rect">
            <a:avLst/>
          </a:prstGeom>
        </p:spPr>
      </p:pic>
    </p:spTree>
    <p:extLst>
      <p:ext uri="{BB962C8B-B14F-4D97-AF65-F5344CB8AC3E}">
        <p14:creationId xmlns:p14="http://schemas.microsoft.com/office/powerpoint/2010/main" val="105102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B28BF-F176-8DAC-CDE8-801D6BDA49DF}"/>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BD4AC9A5-9246-E219-9895-6609E73023F3}"/>
              </a:ext>
            </a:extLst>
          </p:cNvPr>
          <p:cNvSpPr/>
          <p:nvPr/>
        </p:nvSpPr>
        <p:spPr>
          <a:xfrm>
            <a:off x="9831532" y="905909"/>
            <a:ext cx="1468060" cy="251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solidFill>
                <a:schemeClr val="tx1"/>
              </a:solidFill>
              <a:latin typeface="Century Gothic" panose="020B0502020202020204" pitchFamily="34" charset="0"/>
            </a:endParaRPr>
          </a:p>
        </p:txBody>
      </p:sp>
      <p:sp>
        <p:nvSpPr>
          <p:cNvPr id="4" name="CuadroTexto 3">
            <a:extLst>
              <a:ext uri="{FF2B5EF4-FFF2-40B4-BE49-F238E27FC236}">
                <a16:creationId xmlns:a16="http://schemas.microsoft.com/office/drawing/2014/main" id="{DB13B326-B106-8E97-BEBE-5551BA53A517}"/>
              </a:ext>
            </a:extLst>
          </p:cNvPr>
          <p:cNvSpPr txBox="1"/>
          <p:nvPr/>
        </p:nvSpPr>
        <p:spPr>
          <a:xfrm>
            <a:off x="4579225" y="76295"/>
            <a:ext cx="2355132" cy="461665"/>
          </a:xfrm>
          <a:prstGeom prst="rect">
            <a:avLst/>
          </a:prstGeom>
          <a:noFill/>
        </p:spPr>
        <p:txBody>
          <a:bodyPr wrap="none" rtlCol="0">
            <a:spAutoFit/>
          </a:bodyPr>
          <a:lstStyle/>
          <a:p>
            <a:r>
              <a:rPr lang="es-ES" sz="2400" dirty="0">
                <a:latin typeface="Century Gothic" panose="020B0502020202020204" pitchFamily="34" charset="0"/>
              </a:rPr>
              <a:t>Los comandos</a:t>
            </a:r>
            <a:endParaRPr lang="es-MX" sz="2400" dirty="0">
              <a:latin typeface="Century Gothic" panose="020B0502020202020204" pitchFamily="34" charset="0"/>
            </a:endParaRPr>
          </a:p>
        </p:txBody>
      </p:sp>
      <p:sp>
        <p:nvSpPr>
          <p:cNvPr id="8" name="CuadroTexto 7">
            <a:extLst>
              <a:ext uri="{FF2B5EF4-FFF2-40B4-BE49-F238E27FC236}">
                <a16:creationId xmlns:a16="http://schemas.microsoft.com/office/drawing/2014/main" id="{962C968D-4A4C-8F96-E7E1-A7EA7D9205AB}"/>
              </a:ext>
            </a:extLst>
          </p:cNvPr>
          <p:cNvSpPr txBox="1"/>
          <p:nvPr/>
        </p:nvSpPr>
        <p:spPr>
          <a:xfrm>
            <a:off x="1594857" y="671161"/>
            <a:ext cx="9256858" cy="400110"/>
          </a:xfrm>
          <a:prstGeom prst="rect">
            <a:avLst/>
          </a:prstGeom>
          <a:noFill/>
        </p:spPr>
        <p:txBody>
          <a:bodyPr wrap="square" rtlCol="0">
            <a:spAutoFit/>
          </a:bodyPr>
          <a:lstStyle/>
          <a:p>
            <a:pPr algn="just" fontAlgn="base"/>
            <a:r>
              <a:rPr lang="es-ES" sz="2000" b="0" i="0" dirty="0">
                <a:effectLst/>
                <a:latin typeface="Century Gothic" panose="020B0502020202020204" pitchFamily="34" charset="0"/>
              </a:rPr>
              <a:t>Recuerda que antes de aplicar un comando debes seleccionar el texto</a:t>
            </a:r>
          </a:p>
        </p:txBody>
      </p:sp>
      <p:pic>
        <p:nvPicPr>
          <p:cNvPr id="11" name="Imagen 10">
            <a:extLst>
              <a:ext uri="{FF2B5EF4-FFF2-40B4-BE49-F238E27FC236}">
                <a16:creationId xmlns:a16="http://schemas.microsoft.com/office/drawing/2014/main" id="{DDFEB373-FB23-74AB-5679-1C54634BC979}"/>
              </a:ext>
            </a:extLst>
          </p:cNvPr>
          <p:cNvPicPr>
            <a:picLocks noChangeAspect="1"/>
          </p:cNvPicPr>
          <p:nvPr/>
        </p:nvPicPr>
        <p:blipFill>
          <a:blip r:embed="rId2"/>
          <a:srcRect l="6127" t="8121" r="92485" b="89676"/>
          <a:stretch/>
        </p:blipFill>
        <p:spPr>
          <a:xfrm>
            <a:off x="2305695" y="1267392"/>
            <a:ext cx="1171142" cy="1045663"/>
          </a:xfrm>
          <a:prstGeom prst="rect">
            <a:avLst/>
          </a:prstGeom>
        </p:spPr>
      </p:pic>
      <p:pic>
        <p:nvPicPr>
          <p:cNvPr id="2" name="Imagen 1">
            <a:extLst>
              <a:ext uri="{FF2B5EF4-FFF2-40B4-BE49-F238E27FC236}">
                <a16:creationId xmlns:a16="http://schemas.microsoft.com/office/drawing/2014/main" id="{0FE662FC-A7F5-AB3B-DADD-A7DCC54CF4A4}"/>
              </a:ext>
            </a:extLst>
          </p:cNvPr>
          <p:cNvPicPr>
            <a:picLocks noChangeAspect="1"/>
          </p:cNvPicPr>
          <p:nvPr/>
        </p:nvPicPr>
        <p:blipFill>
          <a:blip r:embed="rId2"/>
          <a:srcRect l="7276" t="8082" r="91336" b="89715"/>
          <a:stretch/>
        </p:blipFill>
        <p:spPr>
          <a:xfrm>
            <a:off x="2305695" y="2173743"/>
            <a:ext cx="1171142" cy="1045663"/>
          </a:xfrm>
          <a:prstGeom prst="rect">
            <a:avLst/>
          </a:prstGeom>
        </p:spPr>
      </p:pic>
      <p:pic>
        <p:nvPicPr>
          <p:cNvPr id="3" name="Imagen 2">
            <a:extLst>
              <a:ext uri="{FF2B5EF4-FFF2-40B4-BE49-F238E27FC236}">
                <a16:creationId xmlns:a16="http://schemas.microsoft.com/office/drawing/2014/main" id="{8EEF0541-01B1-C416-E565-076B90027178}"/>
              </a:ext>
            </a:extLst>
          </p:cNvPr>
          <p:cNvPicPr>
            <a:picLocks noChangeAspect="1"/>
          </p:cNvPicPr>
          <p:nvPr/>
        </p:nvPicPr>
        <p:blipFill>
          <a:blip r:embed="rId2"/>
          <a:srcRect l="8576" t="8178" r="90036" b="89619"/>
          <a:stretch/>
        </p:blipFill>
        <p:spPr>
          <a:xfrm>
            <a:off x="2332328" y="3219406"/>
            <a:ext cx="1171142" cy="1045663"/>
          </a:xfrm>
          <a:prstGeom prst="rect">
            <a:avLst/>
          </a:prstGeom>
        </p:spPr>
      </p:pic>
      <p:pic>
        <p:nvPicPr>
          <p:cNvPr id="5" name="Imagen 4">
            <a:extLst>
              <a:ext uri="{FF2B5EF4-FFF2-40B4-BE49-F238E27FC236}">
                <a16:creationId xmlns:a16="http://schemas.microsoft.com/office/drawing/2014/main" id="{AB9AEB49-3B0D-89F7-F85D-E43F8DFEBAB9}"/>
              </a:ext>
            </a:extLst>
          </p:cNvPr>
          <p:cNvPicPr>
            <a:picLocks noChangeAspect="1"/>
          </p:cNvPicPr>
          <p:nvPr/>
        </p:nvPicPr>
        <p:blipFill>
          <a:blip r:embed="rId2"/>
          <a:srcRect l="13856" t="8101" r="84693" b="89696"/>
          <a:stretch/>
        </p:blipFill>
        <p:spPr>
          <a:xfrm>
            <a:off x="2462409" y="4125757"/>
            <a:ext cx="1224408" cy="1045663"/>
          </a:xfrm>
          <a:prstGeom prst="rect">
            <a:avLst/>
          </a:prstGeom>
        </p:spPr>
      </p:pic>
      <p:pic>
        <p:nvPicPr>
          <p:cNvPr id="6" name="Imagen 5">
            <a:extLst>
              <a:ext uri="{FF2B5EF4-FFF2-40B4-BE49-F238E27FC236}">
                <a16:creationId xmlns:a16="http://schemas.microsoft.com/office/drawing/2014/main" id="{941189EE-738C-2985-357D-EDC1F874A39E}"/>
              </a:ext>
            </a:extLst>
          </p:cNvPr>
          <p:cNvPicPr>
            <a:picLocks noChangeAspect="1"/>
          </p:cNvPicPr>
          <p:nvPr/>
        </p:nvPicPr>
        <p:blipFill>
          <a:blip r:embed="rId2"/>
          <a:srcRect l="15611" t="7985" r="82938" b="89812"/>
          <a:stretch/>
        </p:blipFill>
        <p:spPr>
          <a:xfrm>
            <a:off x="2428330" y="5141176"/>
            <a:ext cx="1224408" cy="1045663"/>
          </a:xfrm>
          <a:prstGeom prst="rect">
            <a:avLst/>
          </a:prstGeom>
        </p:spPr>
      </p:pic>
      <p:sp>
        <p:nvSpPr>
          <p:cNvPr id="9" name="CuadroTexto 8">
            <a:extLst>
              <a:ext uri="{FF2B5EF4-FFF2-40B4-BE49-F238E27FC236}">
                <a16:creationId xmlns:a16="http://schemas.microsoft.com/office/drawing/2014/main" id="{AAE839FD-82AB-3D99-85EC-C82823D488F4}"/>
              </a:ext>
            </a:extLst>
          </p:cNvPr>
          <p:cNvSpPr txBox="1"/>
          <p:nvPr/>
        </p:nvSpPr>
        <p:spPr>
          <a:xfrm>
            <a:off x="3911840" y="1559384"/>
            <a:ext cx="2013800"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negrita</a:t>
            </a:r>
          </a:p>
        </p:txBody>
      </p:sp>
      <p:sp>
        <p:nvSpPr>
          <p:cNvPr id="10" name="CuadroTexto 9">
            <a:extLst>
              <a:ext uri="{FF2B5EF4-FFF2-40B4-BE49-F238E27FC236}">
                <a16:creationId xmlns:a16="http://schemas.microsoft.com/office/drawing/2014/main" id="{15434B62-EAAE-67ED-99C5-65E03B48D958}"/>
              </a:ext>
            </a:extLst>
          </p:cNvPr>
          <p:cNvSpPr txBox="1"/>
          <p:nvPr/>
        </p:nvSpPr>
        <p:spPr>
          <a:xfrm>
            <a:off x="3891128" y="2451432"/>
            <a:ext cx="2013800"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cursiva</a:t>
            </a:r>
          </a:p>
        </p:txBody>
      </p:sp>
      <p:sp>
        <p:nvSpPr>
          <p:cNvPr id="12" name="CuadroTexto 11">
            <a:extLst>
              <a:ext uri="{FF2B5EF4-FFF2-40B4-BE49-F238E27FC236}">
                <a16:creationId xmlns:a16="http://schemas.microsoft.com/office/drawing/2014/main" id="{05C29481-0F11-B1C7-7D4D-CDBEE333BEA9}"/>
              </a:ext>
            </a:extLst>
          </p:cNvPr>
          <p:cNvSpPr txBox="1"/>
          <p:nvPr/>
        </p:nvSpPr>
        <p:spPr>
          <a:xfrm>
            <a:off x="3909977" y="3451481"/>
            <a:ext cx="2313309"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subrayado</a:t>
            </a:r>
          </a:p>
        </p:txBody>
      </p:sp>
      <p:sp>
        <p:nvSpPr>
          <p:cNvPr id="13" name="CuadroTexto 12">
            <a:extLst>
              <a:ext uri="{FF2B5EF4-FFF2-40B4-BE49-F238E27FC236}">
                <a16:creationId xmlns:a16="http://schemas.microsoft.com/office/drawing/2014/main" id="{A1D4D1D7-D6F2-9954-C81E-CF18B38B7AAE}"/>
              </a:ext>
            </a:extLst>
          </p:cNvPr>
          <p:cNvSpPr txBox="1"/>
          <p:nvPr/>
        </p:nvSpPr>
        <p:spPr>
          <a:xfrm>
            <a:off x="3954368" y="4463922"/>
            <a:ext cx="2013800"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Color</a:t>
            </a:r>
          </a:p>
        </p:txBody>
      </p:sp>
      <p:sp>
        <p:nvSpPr>
          <p:cNvPr id="14" name="CuadroTexto 13">
            <a:extLst>
              <a:ext uri="{FF2B5EF4-FFF2-40B4-BE49-F238E27FC236}">
                <a16:creationId xmlns:a16="http://schemas.microsoft.com/office/drawing/2014/main" id="{C285A118-AA13-81D4-3986-402F0713A20A}"/>
              </a:ext>
            </a:extLst>
          </p:cNvPr>
          <p:cNvSpPr txBox="1"/>
          <p:nvPr/>
        </p:nvSpPr>
        <p:spPr>
          <a:xfrm>
            <a:off x="3927734" y="5574723"/>
            <a:ext cx="2268918" cy="369332"/>
          </a:xfrm>
          <a:prstGeom prst="rect">
            <a:avLst/>
          </a:prstGeom>
          <a:noFill/>
        </p:spPr>
        <p:txBody>
          <a:bodyPr wrap="square" rtlCol="0">
            <a:spAutoFit/>
          </a:bodyPr>
          <a:lstStyle/>
          <a:p>
            <a:pPr algn="just" fontAlgn="base"/>
            <a:r>
              <a:rPr lang="es-ES" b="0" i="0" dirty="0">
                <a:solidFill>
                  <a:srgbClr val="000000"/>
                </a:solidFill>
                <a:effectLst/>
                <a:latin typeface="helvetica" panose="020B0604020202020204" pitchFamily="34" charset="0"/>
              </a:rPr>
              <a:t>Comando Resaltado</a:t>
            </a:r>
          </a:p>
        </p:txBody>
      </p:sp>
      <p:sp>
        <p:nvSpPr>
          <p:cNvPr id="16" name="Abrir llave 15">
            <a:extLst>
              <a:ext uri="{FF2B5EF4-FFF2-40B4-BE49-F238E27FC236}">
                <a16:creationId xmlns:a16="http://schemas.microsoft.com/office/drawing/2014/main" id="{43A11560-D860-3D85-7B46-C3EEB620255B}"/>
              </a:ext>
            </a:extLst>
          </p:cNvPr>
          <p:cNvSpPr/>
          <p:nvPr/>
        </p:nvSpPr>
        <p:spPr>
          <a:xfrm>
            <a:off x="6381213" y="1353197"/>
            <a:ext cx="976543" cy="4590858"/>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pic>
        <p:nvPicPr>
          <p:cNvPr id="25" name="Imagen 24">
            <a:extLst>
              <a:ext uri="{FF2B5EF4-FFF2-40B4-BE49-F238E27FC236}">
                <a16:creationId xmlns:a16="http://schemas.microsoft.com/office/drawing/2014/main" id="{D2647FB4-2BAF-232F-E5FE-63BFFA13E67F}"/>
              </a:ext>
            </a:extLst>
          </p:cNvPr>
          <p:cNvPicPr>
            <a:picLocks noChangeAspect="1"/>
          </p:cNvPicPr>
          <p:nvPr/>
        </p:nvPicPr>
        <p:blipFill>
          <a:blip r:embed="rId3"/>
          <a:srcRect l="27516" t="21101" r="43729" b="64792"/>
          <a:stretch/>
        </p:blipFill>
        <p:spPr>
          <a:xfrm>
            <a:off x="7164802" y="3152419"/>
            <a:ext cx="3505760" cy="967455"/>
          </a:xfrm>
          <a:prstGeom prst="rect">
            <a:avLst/>
          </a:prstGeom>
        </p:spPr>
      </p:pic>
    </p:spTree>
    <p:extLst>
      <p:ext uri="{BB962C8B-B14F-4D97-AF65-F5344CB8AC3E}">
        <p14:creationId xmlns:p14="http://schemas.microsoft.com/office/powerpoint/2010/main" val="144965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A1CCE96-018A-472E-9581-3FA69908339E}"/>
              </a:ext>
            </a:extLst>
          </p:cNvPr>
          <p:cNvSpPr txBox="1"/>
          <p:nvPr/>
        </p:nvSpPr>
        <p:spPr>
          <a:xfrm>
            <a:off x="1993330" y="2307880"/>
            <a:ext cx="7441034" cy="954107"/>
          </a:xfrm>
          <a:prstGeom prst="rect">
            <a:avLst/>
          </a:prstGeom>
          <a:noFill/>
        </p:spPr>
        <p:txBody>
          <a:bodyPr wrap="square" rtlCol="0">
            <a:spAutoFit/>
          </a:bodyPr>
          <a:lstStyle/>
          <a:p>
            <a:pPr algn="ctr"/>
            <a:r>
              <a:rPr lang="es-MX" sz="2800">
                <a:latin typeface="Century Gothic" panose="020B0502020202020204" pitchFamily="34" charset="0"/>
              </a:rPr>
              <a:t>Actividad 48-49</a:t>
            </a:r>
            <a:endParaRPr lang="es-MX" sz="2800" dirty="0">
              <a:latin typeface="Century Gothic" panose="020B0502020202020204" pitchFamily="34" charset="0"/>
            </a:endParaRPr>
          </a:p>
          <a:p>
            <a:pPr algn="ctr"/>
            <a:r>
              <a:rPr lang="es-MX" sz="2800" dirty="0">
                <a:latin typeface="Century Gothic" panose="020B0502020202020204" pitchFamily="34" charset="0"/>
              </a:rPr>
              <a:t>Habilidad 24</a:t>
            </a:r>
          </a:p>
        </p:txBody>
      </p:sp>
    </p:spTree>
    <p:extLst>
      <p:ext uri="{BB962C8B-B14F-4D97-AF65-F5344CB8AC3E}">
        <p14:creationId xmlns:p14="http://schemas.microsoft.com/office/powerpoint/2010/main" val="276090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64AE7C1-2192-4017-B17F-A2158A591E63}"/>
              </a:ext>
            </a:extLst>
          </p:cNvPr>
          <p:cNvSpPr txBox="1"/>
          <p:nvPr/>
        </p:nvSpPr>
        <p:spPr>
          <a:xfrm>
            <a:off x="1146495" y="598237"/>
            <a:ext cx="9899010" cy="3785652"/>
          </a:xfrm>
          <a:prstGeom prst="rect">
            <a:avLst/>
          </a:prstGeom>
          <a:noFill/>
        </p:spPr>
        <p:txBody>
          <a:bodyPr wrap="square" rtlCol="0">
            <a:spAutoFit/>
          </a:bodyPr>
          <a:lstStyle/>
          <a:p>
            <a:br>
              <a:rPr lang="es-ES" sz="2400" dirty="0">
                <a:latin typeface="Century Gothic" panose="020B0502020202020204" pitchFamily="34" charset="0"/>
              </a:rPr>
            </a:br>
            <a:r>
              <a:rPr lang="es-ES" sz="2400" b="0" i="0" dirty="0">
                <a:solidFill>
                  <a:srgbClr val="000000"/>
                </a:solidFill>
                <a:effectLst/>
                <a:latin typeface="Century Gothic" panose="020B0502020202020204" pitchFamily="34" charset="0"/>
              </a:rPr>
              <a:t>Responde las siguientes preguntas:</a:t>
            </a:r>
          </a:p>
          <a:p>
            <a:endParaRPr lang="es-ES" sz="2400" b="0" i="0" dirty="0">
              <a:solidFill>
                <a:srgbClr val="000000"/>
              </a:solidFill>
              <a:effectLst/>
              <a:latin typeface="Century Gothic" panose="020B0502020202020204" pitchFamily="34" charset="0"/>
            </a:endParaRPr>
          </a:p>
          <a:p>
            <a:pPr fontAlgn="base"/>
            <a:br>
              <a:rPr lang="es-ES" sz="2400" dirty="0">
                <a:latin typeface="Century Gothic" panose="020B0502020202020204" pitchFamily="34" charset="0"/>
              </a:rPr>
            </a:br>
            <a:r>
              <a:rPr lang="es-ES" b="0" i="0" dirty="0">
                <a:solidFill>
                  <a:srgbClr val="000000"/>
                </a:solidFill>
                <a:effectLst/>
                <a:latin typeface="Century Gothic" panose="020B0502020202020204" pitchFamily="34" charset="0"/>
              </a:rPr>
              <a:t>¿Antes de aplicar un comando que debes hacer con el texto?</a:t>
            </a:r>
          </a:p>
          <a:p>
            <a:pPr fontAlgn="base"/>
            <a:endParaRPr lang="es-ES" dirty="0">
              <a:solidFill>
                <a:srgbClr val="000000"/>
              </a:solidFill>
              <a:latin typeface="Century Gothic" panose="020B0502020202020204" pitchFamily="34" charset="0"/>
            </a:endParaRPr>
          </a:p>
          <a:p>
            <a:pPr fontAlgn="base"/>
            <a:r>
              <a:rPr lang="es-ES" dirty="0">
                <a:solidFill>
                  <a:srgbClr val="000000"/>
                </a:solidFill>
                <a:latin typeface="Century Gothic" panose="020B0502020202020204" pitchFamily="34" charset="0"/>
              </a:rPr>
              <a:t>¿Cómo se llama el grupo de comandos que mejoran la apariencia del documento?</a:t>
            </a:r>
          </a:p>
          <a:p>
            <a:pPr fontAlgn="base"/>
            <a:endParaRPr lang="es-ES" dirty="0">
              <a:solidFill>
                <a:srgbClr val="000000"/>
              </a:solidFill>
              <a:latin typeface="Century Gothic" panose="020B0502020202020204" pitchFamily="34" charset="0"/>
            </a:endParaRPr>
          </a:p>
          <a:p>
            <a:pPr fontAlgn="base"/>
            <a:endParaRPr lang="es-ES" dirty="0">
              <a:solidFill>
                <a:srgbClr val="000000"/>
              </a:solidFill>
              <a:latin typeface="Century Gothic" panose="020B0502020202020204" pitchFamily="34" charset="0"/>
            </a:endParaRPr>
          </a:p>
          <a:p>
            <a:pPr fontAlgn="base"/>
            <a:r>
              <a:rPr lang="es-ES" dirty="0">
                <a:solidFill>
                  <a:srgbClr val="000000"/>
                </a:solidFill>
                <a:latin typeface="Century Gothic" panose="020B0502020202020204" pitchFamily="34" charset="0"/>
              </a:rPr>
              <a:t>¿Cuántos comandos tiene el grupo fuente ?</a:t>
            </a:r>
            <a:br>
              <a:rPr lang="es-ES" dirty="0">
                <a:latin typeface="Century Gothic" panose="020B0502020202020204" pitchFamily="34" charset="0"/>
              </a:rPr>
            </a:br>
            <a:br>
              <a:rPr lang="es-ES" dirty="0">
                <a:latin typeface="Century Gothic" panose="020B0502020202020204" pitchFamily="34" charset="0"/>
              </a:rPr>
            </a:br>
            <a:endParaRPr lang="es-ES" dirty="0">
              <a:effectLst/>
              <a:latin typeface="Century Gothic" panose="020B0502020202020204" pitchFamily="34" charset="0"/>
            </a:endParaRPr>
          </a:p>
        </p:txBody>
      </p:sp>
    </p:spTree>
    <p:extLst>
      <p:ext uri="{BB962C8B-B14F-4D97-AF65-F5344CB8AC3E}">
        <p14:creationId xmlns:p14="http://schemas.microsoft.com/office/powerpoint/2010/main" val="42088612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6508</TotalTime>
  <Words>417</Words>
  <Application>Microsoft Office PowerPoint</Application>
  <PresentationFormat>Panorámica</PresentationFormat>
  <Paragraphs>66</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Arial</vt:lpstr>
      <vt:lpstr>Calibri</vt:lpstr>
      <vt:lpstr>Calibri Light</vt:lpstr>
      <vt:lpstr>Century Gothic</vt:lpstr>
      <vt:lpstr>helvetica</vt:lpstr>
      <vt:lpstr>Tema de Office</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Laura Olmos</dc:creator>
  <cp:lastModifiedBy>PC</cp:lastModifiedBy>
  <cp:revision>228</cp:revision>
  <dcterms:created xsi:type="dcterms:W3CDTF">2020-04-27T12:02:24Z</dcterms:created>
  <dcterms:modified xsi:type="dcterms:W3CDTF">2025-08-08T18:38:12Z</dcterms:modified>
</cp:coreProperties>
</file>