
<file path=[Content_Types].xml><?xml version="1.0" encoding="utf-8"?>
<Types xmlns="http://schemas.openxmlformats.org/package/2006/content-types"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sldIdLst>
    <p:sldId id="275" r:id="rId3"/>
    <p:sldId id="277" r:id="rId4"/>
    <p:sldId id="272" r:id="rId5"/>
    <p:sldId id="286" r:id="rId6"/>
    <p:sldId id="292" r:id="rId7"/>
    <p:sldId id="304" r:id="rId8"/>
    <p:sldId id="303" r:id="rId9"/>
    <p:sldId id="305" r:id="rId10"/>
    <p:sldId id="306" r:id="rId11"/>
    <p:sldId id="302" r:id="rId12"/>
    <p:sldId id="299" r:id="rId13"/>
    <p:sldId id="300" r:id="rId14"/>
    <p:sldId id="301" r:id="rId15"/>
    <p:sldId id="261" r:id="rId16"/>
    <p:sldId id="269" r:id="rId17"/>
  </p:sldIdLst>
  <p:sldSz cx="12192000" cy="6858000"/>
  <p:notesSz cx="6858000" cy="9144000"/>
  <p:defaultTextStyle>
    <a:defPPr>
      <a:defRPr lang="es-MX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Tema o lección" id="{655B438D-ABD5-40D8-AC67-2790A15A4CEC}">
          <p14:sldIdLst>
            <p14:sldId id="275"/>
          </p14:sldIdLst>
        </p14:section>
        <p14:section name="Fin en mente y agenda" id="{10866D54-4FCC-4C4E-9759-439E0712A184}">
          <p14:sldIdLst>
            <p14:sldId id="277"/>
          </p14:sldIdLst>
        </p14:section>
        <p14:section name="Captura 1" id="{FDD92706-541F-45CC-9ED9-C2962E8C74A8}">
          <p14:sldIdLst>
            <p14:sldId id="272"/>
          </p14:sldIdLst>
        </p14:section>
        <p14:section name="Captura 2" id="{CFDF35B1-1161-4EDA-ADE8-7F003C77270D}">
          <p14:sldIdLst>
            <p14:sldId id="286"/>
          </p14:sldIdLst>
        </p14:section>
        <p14:section name="Expandir" id="{1F311B36-2096-416C-AC21-E451877F9B48}">
          <p14:sldIdLst>
            <p14:sldId id="292"/>
            <p14:sldId id="304"/>
            <p14:sldId id="303"/>
            <p14:sldId id="305"/>
            <p14:sldId id="306"/>
            <p14:sldId id="302"/>
            <p14:sldId id="299"/>
            <p14:sldId id="300"/>
            <p14:sldId id="301"/>
          </p14:sldIdLst>
        </p14:section>
        <p14:section name="Aplicar" id="{4DA894D9-22A9-4CC8-B23E-76C50A60B935}">
          <p14:sldIdLst>
            <p14:sldId id="261"/>
          </p14:sldIdLst>
        </p14:section>
        <p14:section name="Enseñar / compartir" id="{F1649AFE-15FA-47C7-9460-5374F6437C97}">
          <p14:sldIdLst>
            <p14:sldId id="269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pc" initials="p" lastIdx="1" clrIdx="0">
    <p:extLst>
      <p:ext uri="{19B8F6BF-5375-455C-9EA6-DF929625EA0E}">
        <p15:presenceInfo xmlns:p15="http://schemas.microsoft.com/office/powerpoint/2012/main" userId="pc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97" d="100"/>
          <a:sy n="97" d="100"/>
        </p:scale>
        <p:origin x="942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commentAuthors" Target="commentAuthors.xml"/><Relationship Id="rId3" Type="http://schemas.openxmlformats.org/officeDocument/2006/relationships/slide" Target="slides/slide1.xml"/><Relationship Id="rId21" Type="http://schemas.openxmlformats.org/officeDocument/2006/relationships/theme" Target="theme/them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10" Type="http://schemas.openxmlformats.org/officeDocument/2006/relationships/slide" Target="slides/slide8.xml"/><Relationship Id="rId19" Type="http://schemas.openxmlformats.org/officeDocument/2006/relationships/presProps" Target="pres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561BC93-CA86-43C8-B448-AE1824923F4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665302C9-3908-45EE-A6FB-E016E0B4E01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s-MX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F02F2B54-5157-46C5-9F6D-37AAE357DB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3B0170-087D-4D44-B6CF-B0251E616B94}" type="datetimeFigureOut">
              <a:rPr lang="es-MX" smtClean="0"/>
              <a:t>08/08/2025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009B1173-782A-4768-ADE6-7E9D427BC2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3476E427-605F-46FD-99DB-FECA0DCB7E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F4FADD-33ED-4EAA-87F1-7E7929349E04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15491110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56AB21C-97F9-4261-A25E-1EEE5D3DE7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0217BC0C-04DC-449A-A277-0856BE0ED70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65196DFD-3FA9-4F74-A616-8CB0079C57D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3B0170-087D-4D44-B6CF-B0251E616B94}" type="datetimeFigureOut">
              <a:rPr lang="es-MX" smtClean="0"/>
              <a:t>08/08/2025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D9639681-4B4E-454A-BC09-FE96B7279C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03FB2739-E9A9-42BD-BDAD-0B46C89BC4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F4FADD-33ED-4EAA-87F1-7E7929349E04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01858312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1349A42-A99C-4E97-BABD-934B681C58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711852FA-FC61-483C-B5C1-8F2862A08D3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74145F0F-7C07-440C-9DA7-5CE3D1859DB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3B0170-087D-4D44-B6CF-B0251E616B94}" type="datetimeFigureOut">
              <a:rPr lang="es-MX" smtClean="0"/>
              <a:t>08/08/2025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D5695014-AA8F-4F6C-84A5-27D54FAB03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3977DD52-4CC1-45EF-B1D9-E7B961E30A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F4FADD-33ED-4EAA-87F1-7E7929349E04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9560799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1EABFB4-4BBE-4DAA-8D85-A4589188F2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8DDD6215-0FFC-44C5-A48B-5862FC6F414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F0754A8B-5383-4196-8CB4-148828E20B6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9363330D-5FC8-4B60-8B40-92B5CC0885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3B0170-087D-4D44-B6CF-B0251E616B94}" type="datetimeFigureOut">
              <a:rPr lang="es-MX" smtClean="0"/>
              <a:t>08/08/2025</a:t>
            </a:fld>
            <a:endParaRPr lang="es-MX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A98AB997-EEC0-4B72-932D-C0F292B782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2ED410F6-1FC3-48B3-9BE5-84953282B2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F4FADD-33ED-4EAA-87F1-7E7929349E04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33720426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46F8EF3-221E-4381-9020-31FA12D561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D506D4AB-637D-4CC1-8AC0-64F5FCF73F3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30235625-010E-401F-8208-57DD03FFAF5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697D02AF-9D55-4F7C-8FAE-68E6E27FE8A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9F4648B7-F8AD-4E72-8255-0F1044E22B7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56BB1307-6674-4832-B9EF-C81E5DB1ED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3B0170-087D-4D44-B6CF-B0251E616B94}" type="datetimeFigureOut">
              <a:rPr lang="es-MX" smtClean="0"/>
              <a:t>08/08/2025</a:t>
            </a:fld>
            <a:endParaRPr lang="es-MX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4D124EB3-4A9F-424F-8293-AD8D6A8C34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2EDBA1A9-593B-4E2D-98FA-18BCDE390B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F4FADD-33ED-4EAA-87F1-7E7929349E04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707540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779D18E-94DE-46D3-A853-9C5967EEE7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6C16836F-D54E-41E2-B98E-04DC0B17086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3B0170-087D-4D44-B6CF-B0251E616B94}" type="datetimeFigureOut">
              <a:rPr lang="es-MX" smtClean="0"/>
              <a:t>08/08/2025</a:t>
            </a:fld>
            <a:endParaRPr lang="es-MX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95F3EBD5-B6F5-4C12-8983-D6A2BD4E47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0435C320-8B87-43F5-B47B-A8C762836C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F4FADD-33ED-4EAA-87F1-7E7929349E04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96378071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31D9315C-C9E0-49DB-9518-CC6D666FAE5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3B0170-087D-4D44-B6CF-B0251E616B94}" type="datetimeFigureOut">
              <a:rPr lang="es-MX" smtClean="0"/>
              <a:t>08/08/2025</a:t>
            </a:fld>
            <a:endParaRPr lang="es-MX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247D7C7C-EB98-42D6-A57E-B1BCB328B2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D571332B-2B37-4AD5-AD0B-73702605C0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F4FADD-33ED-4EAA-87F1-7E7929349E04}" type="slidenum">
              <a:rPr lang="es-MX" smtClean="0"/>
              <a:t>‹Nº›</a:t>
            </a:fld>
            <a:endParaRPr lang="es-MX"/>
          </a:p>
        </p:txBody>
      </p:sp>
      <p:sp>
        <p:nvSpPr>
          <p:cNvPr id="6" name="Rectángulo 5">
            <a:extLst>
              <a:ext uri="{FF2B5EF4-FFF2-40B4-BE49-F238E27FC236}">
                <a16:creationId xmlns:a16="http://schemas.microsoft.com/office/drawing/2014/main" id="{95010E80-EA2B-4041-BF2D-749D0FE6BC26}"/>
              </a:ext>
            </a:extLst>
          </p:cNvPr>
          <p:cNvSpPr/>
          <p:nvPr userDrawn="1"/>
        </p:nvSpPr>
        <p:spPr>
          <a:xfrm>
            <a:off x="0" y="6477850"/>
            <a:ext cx="10662557" cy="61062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s-MX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s-MX"/>
          </a:p>
        </p:txBody>
      </p:sp>
      <p:pic>
        <p:nvPicPr>
          <p:cNvPr id="7" name="Gráfico 6">
            <a:extLst>
              <a:ext uri="{FF2B5EF4-FFF2-40B4-BE49-F238E27FC236}">
                <a16:creationId xmlns:a16="http://schemas.microsoft.com/office/drawing/2014/main" id="{D77FE3B7-A25E-3C49-37CE-827538F20FD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742159" y="6257557"/>
            <a:ext cx="1223282" cy="5627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5043547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632BD2E-6F4E-4391-BA5B-652686150A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1B6F54C0-FD07-4DF7-9610-9AF47DE8916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199EC189-3B58-4750-8EE7-01736FC1432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3B2AAEA6-044B-4C42-97D9-6F79F99DE0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3B0170-087D-4D44-B6CF-B0251E616B94}" type="datetimeFigureOut">
              <a:rPr lang="es-MX" smtClean="0"/>
              <a:t>08/08/2025</a:t>
            </a:fld>
            <a:endParaRPr lang="es-MX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7B53A7B3-6E6F-4605-BCA0-0DCB9B749D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6AF0D486-3CAF-4A33-AC93-8319F77BEB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F4FADD-33ED-4EAA-87F1-7E7929349E04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69044511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8C384F5-687F-4E4C-AEA5-5D15BA70F5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AFE4798A-37E2-46A3-B9A7-7416CEF8921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MX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909BD87F-350E-48C6-8BE6-EC69293B558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404BA37F-5275-4F2F-A4F1-BCCAF43E6A9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3B0170-087D-4D44-B6CF-B0251E616B94}" type="datetimeFigureOut">
              <a:rPr lang="es-MX" smtClean="0"/>
              <a:t>08/08/2025</a:t>
            </a:fld>
            <a:endParaRPr lang="es-MX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4D092528-F5D4-4F6E-9A1A-7F5EE06F02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DB48A0C0-9590-41D7-AB04-1EA5BC5B3E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F4FADD-33ED-4EAA-87F1-7E7929349E04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01916596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0D8342D-5CBC-43DF-8E10-3D69ADAC79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74C34CAC-74F4-4DE5-B1D1-F3C43D5CFDA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CCBA96F7-CFFD-4FB2-B55C-DA57576B16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3B0170-087D-4D44-B6CF-B0251E616B94}" type="datetimeFigureOut">
              <a:rPr lang="es-MX" smtClean="0"/>
              <a:t>08/08/2025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75E95382-B913-446A-9D3C-F0974B66B7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B724B04E-315E-4463-89DF-4F25068204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F4FADD-33ED-4EAA-87F1-7E7929349E04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09951184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462DE8CA-C82C-46BB-B03A-3BA4E9273CB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F3E90E41-396A-4E3D-AC08-E99CD3C3323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6AAE753E-147F-48F1-B033-CC244679FFF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3B0170-087D-4D44-B6CF-B0251E616B94}" type="datetimeFigureOut">
              <a:rPr lang="es-MX" smtClean="0"/>
              <a:t>08/08/2025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285F8311-69DE-48B4-BD58-18B4E230F1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5D83B9D6-9C8E-47E9-B007-E95A46362F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F4FADD-33ED-4EAA-87F1-7E7929349E04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13284096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2EB6E76-F0FA-8DE2-80A9-87A466BF964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5809CCE3-9F45-F6CE-0229-9E720E7A178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s-MX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C1B1F40E-2539-DD91-222E-30A77773501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DCDCEA-BDB0-4B2A-AB3F-0269CC83DBE2}" type="datetimeFigureOut">
              <a:rPr lang="es-MX" smtClean="0"/>
              <a:t>08/08/2025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CF0C0666-8A90-63DD-0A0C-2FAFD743B2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A3A1B4C1-A45B-DC18-4D19-7FD968FF63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D3ED3F-7A46-4CE1-A37E-7ED3A2459A50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27746530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0566911-F98A-736B-9D42-6F2BF2AA82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8D494A77-1048-B3A9-D4F4-5BDB6E68439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68C3D2D0-8A28-91F7-2EAF-81C0B5EFCB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DCDCEA-BDB0-4B2A-AB3F-0269CC83DBE2}" type="datetimeFigureOut">
              <a:rPr lang="es-MX" smtClean="0"/>
              <a:t>08/08/2025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24E54944-4576-365B-FC0E-ACD97D1DC9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49E8444E-2E47-0465-E6E9-1B41402F8B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D3ED3F-7A46-4CE1-A37E-7ED3A2459A50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83274203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0C937A9-A822-E8EC-692C-CA1B6297EF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29688613-B3C3-8A54-C413-F3B094C8AF9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35C51214-945F-2D23-01D8-4B04979617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DCDCEA-BDB0-4B2A-AB3F-0269CC83DBE2}" type="datetimeFigureOut">
              <a:rPr lang="es-MX" smtClean="0"/>
              <a:t>08/08/2025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E156D1BD-57D4-FDD3-B8C0-EB7F82F4B5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5B62A6FD-6700-D32C-95C1-0271A59A40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D3ED3F-7A46-4CE1-A37E-7ED3A2459A50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64803274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0A7F6AE-7BC3-0D0F-59A1-19B74C7789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988DBCA7-4229-E19C-2C26-1270C6B13B8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5AA83D95-B45A-DA10-862F-5ED132F1984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CB7938DC-5E26-352F-0643-72466E576B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DCDCEA-BDB0-4B2A-AB3F-0269CC83DBE2}" type="datetimeFigureOut">
              <a:rPr lang="es-MX" smtClean="0"/>
              <a:t>08/08/2025</a:t>
            </a:fld>
            <a:endParaRPr lang="es-MX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A5FF87CC-3546-0F10-74CD-D8B86D2532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21533BD8-6C3B-5DA7-6F43-AFEDDA810A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D3ED3F-7A46-4CE1-A37E-7ED3A2459A50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25719413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5BE3D14-C75D-4ABA-9505-88A1660A3F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000DC5C9-1273-FCF5-A0CE-EC766FF4E24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D7D303B7-A35F-35E5-00D7-CBA22D66833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5209C64A-E22C-0AF2-9E5C-AFE1FB9D135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5C087761-7D3F-3171-D0D4-DCFDB620683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6D2567B0-2303-F7CF-8C53-141D19CE8ED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DCDCEA-BDB0-4B2A-AB3F-0269CC83DBE2}" type="datetimeFigureOut">
              <a:rPr lang="es-MX" smtClean="0"/>
              <a:t>08/08/2025</a:t>
            </a:fld>
            <a:endParaRPr lang="es-MX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002404D0-40DB-33E8-6BAC-37E1D029EF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FFC430A4-3050-EB51-6C5E-38E5FCCE53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D3ED3F-7A46-4CE1-A37E-7ED3A2459A50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6164607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1E7F04D-4D61-B2EB-D960-39678BCD7C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77A24A98-F41E-38FC-3C1B-D15E5D6CF3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DCDCEA-BDB0-4B2A-AB3F-0269CC83DBE2}" type="datetimeFigureOut">
              <a:rPr lang="es-MX" smtClean="0"/>
              <a:t>08/08/2025</a:t>
            </a:fld>
            <a:endParaRPr lang="es-MX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D23296FC-012D-CF39-0938-203B0A4377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9FA8C78C-88EE-D1AA-2EB1-60DCEDA426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D3ED3F-7A46-4CE1-A37E-7ED3A2459A50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717893778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A01AABA1-0D0A-0213-9A66-6AE75AA6E5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DCDCEA-BDB0-4B2A-AB3F-0269CC83DBE2}" type="datetimeFigureOut">
              <a:rPr lang="es-MX" smtClean="0"/>
              <a:t>08/08/2025</a:t>
            </a:fld>
            <a:endParaRPr lang="es-MX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3EB88FA7-DEF2-172F-2B88-8EF5F72B82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340B8F84-0573-9A30-36DA-953825734D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D3ED3F-7A46-4CE1-A37E-7ED3A2459A50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86824211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50074F4-8F66-ED8B-2D7B-E17782AD0E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97D9A635-D799-1B5E-B1DA-89DAD5A551A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F4DD76F3-2D4B-AB7F-3D09-5F4BF0B83B9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77AD61CA-FFD4-8C67-11F2-5AA41434451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DCDCEA-BDB0-4B2A-AB3F-0269CC83DBE2}" type="datetimeFigureOut">
              <a:rPr lang="es-MX" smtClean="0"/>
              <a:t>08/08/2025</a:t>
            </a:fld>
            <a:endParaRPr lang="es-MX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5117D4C0-DE3C-7AA6-F2DA-48A6A86EBE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10C02790-062F-93CE-31AC-ECC7CDDC20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D3ED3F-7A46-4CE1-A37E-7ED3A2459A50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159668437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D821088-E345-2660-709F-36146D3AED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19759464-B7C1-4C77-2BEC-1DF5C7704BF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MX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25DF8378-E8FE-0DBB-F927-4A9BCB8CCF6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0634A706-22CB-CEE6-E1AD-4C51EBAF58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DCDCEA-BDB0-4B2A-AB3F-0269CC83DBE2}" type="datetimeFigureOut">
              <a:rPr lang="es-MX" smtClean="0"/>
              <a:t>08/08/2025</a:t>
            </a:fld>
            <a:endParaRPr lang="es-MX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1D21C00A-BE6E-77B7-60E6-BCC494B739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4CEE6233-FF7E-7C41-6155-9DB2C96E06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D3ED3F-7A46-4CE1-A37E-7ED3A2459A50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627840358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A172FAB-FA67-2831-9A66-01859E6B60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163C423B-7377-618D-DA44-17FA50E6EFA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49D7BD5C-BA9A-8C9B-0AB4-EAD78B16D10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DCDCEA-BDB0-4B2A-AB3F-0269CC83DBE2}" type="datetimeFigureOut">
              <a:rPr lang="es-MX" smtClean="0"/>
              <a:t>08/08/2025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4C142D18-BBA9-6D04-CBD2-2A324E631F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766F5437-6BD2-EA0B-E8AF-FBE3FB5C93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D3ED3F-7A46-4CE1-A37E-7ED3A2459A50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499358639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763E687E-5CC5-18BC-FA02-9822CF48843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7CFCAFE6-14F6-3798-D20D-D1B5871575F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911CA33A-C3E7-8A5C-FBC7-12940AC7787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DCDCEA-BDB0-4B2A-AB3F-0269CC83DBE2}" type="datetimeFigureOut">
              <a:rPr lang="es-MX" smtClean="0"/>
              <a:t>08/08/2025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6F77E8BF-D307-1796-0AB9-5B007D1232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FC37EA9C-0279-A08D-14F1-3A950D5648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D3ED3F-7A46-4CE1-A37E-7ED3A2459A50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943949513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eño personaliza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C8264F7-6F2D-9463-FC28-43FDEE5CFD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1DBA02B4-00BB-E0E3-09A3-8ADD632902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DCDCEA-BDB0-4B2A-AB3F-0269CC83DBE2}" type="datetimeFigureOut">
              <a:rPr lang="es-MX" smtClean="0"/>
              <a:t>08/08/2025</a:t>
            </a:fld>
            <a:endParaRPr lang="es-MX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2857AF88-7732-C888-5970-6C59B68593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C886EF23-AA44-CEA0-3A64-5AFFAF7D14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D3ED3F-7A46-4CE1-A37E-7ED3A2459A50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42219517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F898AF22-EB78-41AC-B765-3150A58887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2A82ECFD-CB95-4AAB-85D5-EE9A18DB6A4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63ED57F0-3388-4846-8ACD-C89B4F544D8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E3B0170-087D-4D44-B6CF-B0251E616B94}" type="datetimeFigureOut">
              <a:rPr lang="es-MX" smtClean="0"/>
              <a:t>08/08/2025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B88F3C0E-805E-4115-9829-DF5B5634843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88611E80-B831-4DAB-B46B-0BC7B7C2A73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DF4FADD-33ED-4EAA-87F1-7E7929349E04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31417940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MX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021C5EAC-C18F-E3C2-4EB9-C098D0E93F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E6B5C6B2-B378-53F6-B8F0-17490086242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0543F18B-8735-ECDC-E6B5-370C4611300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6DCDCEA-BDB0-4B2A-AB3F-0269CC83DBE2}" type="datetimeFigureOut">
              <a:rPr lang="es-MX" smtClean="0"/>
              <a:t>08/08/2025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F8751A8E-C70C-8EC3-2BBB-09F7CF12E25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25FC8A5C-2432-319D-292E-43815682D2E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0D3ED3F-7A46-4CE1-A37E-7ED3A2459A50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8282782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MX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gif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.jpe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gif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5.jpe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>
            <a:extLst>
              <a:ext uri="{FF2B5EF4-FFF2-40B4-BE49-F238E27FC236}">
                <a16:creationId xmlns:a16="http://schemas.microsoft.com/office/drawing/2014/main" id="{E170C590-F33A-4E69-A050-1A25CA3EE61C}"/>
              </a:ext>
            </a:extLst>
          </p:cNvPr>
          <p:cNvSpPr txBox="1"/>
          <p:nvPr/>
        </p:nvSpPr>
        <p:spPr>
          <a:xfrm>
            <a:off x="3750232" y="2154115"/>
            <a:ext cx="4161735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2800" dirty="0"/>
              <a:t>Tema :</a:t>
            </a:r>
          </a:p>
          <a:p>
            <a:pPr algn="ctr"/>
            <a:r>
              <a:rPr lang="es-MX" sz="2800" dirty="0"/>
              <a:t>Selección de textos</a:t>
            </a: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59A10CD2-CC33-4C2E-B227-307A1B21D366}"/>
              </a:ext>
            </a:extLst>
          </p:cNvPr>
          <p:cNvSpPr txBox="1"/>
          <p:nvPr/>
        </p:nvSpPr>
        <p:spPr>
          <a:xfrm>
            <a:off x="2435191" y="3429000"/>
            <a:ext cx="9130158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ES" b="1" dirty="0">
                <a:latin typeface="Century Gothic" panose="020B0502020202020204" pitchFamily="34" charset="0"/>
              </a:rPr>
              <a:t>¡Bienvenidos Aventureros Digitales!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s-ES" dirty="0">
                <a:latin typeface="Century Gothic" panose="020B0502020202020204" pitchFamily="34" charset="0"/>
              </a:rPr>
              <a:t>Hoy aprenderemos a "seleccionar" en el procesador de textos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s-ES" dirty="0">
                <a:latin typeface="Century Gothic" panose="020B0502020202020204" pitchFamily="34" charset="0"/>
              </a:rPr>
              <a:t>Usaremos la </a:t>
            </a:r>
            <a:r>
              <a:rPr lang="es-ES" dirty="0" err="1">
                <a:latin typeface="Century Gothic" panose="020B0502020202020204" pitchFamily="34" charset="0"/>
              </a:rPr>
              <a:t>compu</a:t>
            </a:r>
            <a:r>
              <a:rPr lang="es-ES" dirty="0">
                <a:latin typeface="Century Gothic" panose="020B0502020202020204" pitchFamily="34" charset="0"/>
              </a:rPr>
              <a:t> como si fuera una varita mágica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s-ES" dirty="0">
                <a:latin typeface="Century Gothic" panose="020B0502020202020204" pitchFamily="34" charset="0"/>
              </a:rPr>
              <a:t>Todos podrán probar en la computadora</a:t>
            </a:r>
          </a:p>
        </p:txBody>
      </p:sp>
    </p:spTree>
    <p:extLst>
      <p:ext uri="{BB962C8B-B14F-4D97-AF65-F5344CB8AC3E}">
        <p14:creationId xmlns:p14="http://schemas.microsoft.com/office/powerpoint/2010/main" val="144228399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ángulo 3">
            <a:extLst>
              <a:ext uri="{FF2B5EF4-FFF2-40B4-BE49-F238E27FC236}">
                <a16:creationId xmlns:a16="http://schemas.microsoft.com/office/drawing/2014/main" id="{650CEF1D-EAE1-43AC-EACD-8479C78FADF6}"/>
              </a:ext>
            </a:extLst>
          </p:cNvPr>
          <p:cNvSpPr/>
          <p:nvPr/>
        </p:nvSpPr>
        <p:spPr>
          <a:xfrm>
            <a:off x="10816219" y="263576"/>
            <a:ext cx="1384183" cy="25167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9FBFDC10-D302-B445-DC2B-A8565C4755C3}"/>
              </a:ext>
            </a:extLst>
          </p:cNvPr>
          <p:cNvSpPr txBox="1"/>
          <p:nvPr/>
        </p:nvSpPr>
        <p:spPr>
          <a:xfrm>
            <a:off x="592392" y="3378160"/>
            <a:ext cx="878467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2000" dirty="0">
                <a:solidFill>
                  <a:srgbClr val="FF0000"/>
                </a:solidFill>
                <a:latin typeface="Century Gothic" panose="020B0502020202020204" pitchFamily="34" charset="0"/>
              </a:rPr>
              <a:t>Agenda</a:t>
            </a:r>
            <a:r>
              <a:rPr lang="es-MX" sz="2000" dirty="0">
                <a:latin typeface="Century Gothic" panose="020B0502020202020204" pitchFamily="34" charset="0"/>
              </a:rPr>
              <a:t>: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s-MX" sz="2000" dirty="0">
                <a:latin typeface="Century Gothic" panose="020B0502020202020204" pitchFamily="34" charset="0"/>
              </a:rPr>
              <a:t> Selección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s-MX" sz="2000" dirty="0">
                <a:latin typeface="Century Gothic" panose="020B0502020202020204" pitchFamily="34" charset="0"/>
              </a:rPr>
              <a:t>Selección múltiple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s-MX" sz="2000" dirty="0">
                <a:latin typeface="Century Gothic" panose="020B0502020202020204" pitchFamily="34" charset="0"/>
              </a:rPr>
              <a:t>Selección por </a:t>
            </a:r>
            <a:r>
              <a:rPr lang="es-MX" sz="2000" dirty="0" err="1">
                <a:latin typeface="Century Gothic" panose="020B0502020202020204" pitchFamily="34" charset="0"/>
              </a:rPr>
              <a:t>click</a:t>
            </a:r>
            <a:endParaRPr lang="es-MX" sz="2000" dirty="0">
              <a:latin typeface="Century Gothic" panose="020B0502020202020204" pitchFamily="34" charset="0"/>
            </a:endParaRPr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D1C4BC00-D723-4837-8B43-15B1C6512CB8}"/>
              </a:ext>
            </a:extLst>
          </p:cNvPr>
          <p:cNvSpPr txBox="1"/>
          <p:nvPr/>
        </p:nvSpPr>
        <p:spPr>
          <a:xfrm>
            <a:off x="592392" y="263576"/>
            <a:ext cx="10832691" cy="255454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ES" sz="2000" dirty="0">
                <a:solidFill>
                  <a:srgbClr val="FF0000"/>
                </a:solidFill>
                <a:latin typeface="Century Gothic" panose="020B0502020202020204" pitchFamily="34" charset="0"/>
              </a:rPr>
              <a:t>Fin en mente:</a:t>
            </a:r>
            <a:br>
              <a:rPr lang="es-ES" sz="2000" dirty="0">
                <a:latin typeface="Century Gothic" panose="020B0502020202020204" pitchFamily="34" charset="0"/>
              </a:rPr>
            </a:br>
            <a:r>
              <a:rPr lang="es-ES" sz="2000" dirty="0">
                <a:latin typeface="Century Gothic" panose="020B0502020202020204" pitchFamily="34" charset="0"/>
              </a:rPr>
              <a:t>Aplicar diferentes tipos de selección en el entorno digital para modificar, mover o eliminar información con precisión durante la edición de textos o archivos escolares.</a:t>
            </a:r>
          </a:p>
          <a:p>
            <a:endParaRPr lang="es-ES" sz="2000" dirty="0">
              <a:latin typeface="Century Gothic" panose="020B0502020202020204" pitchFamily="34" charset="0"/>
            </a:endParaRPr>
          </a:p>
          <a:p>
            <a:endParaRPr lang="es-ES" sz="2000" dirty="0">
              <a:latin typeface="Century Gothic" panose="020B0502020202020204" pitchFamily="34" charset="0"/>
            </a:endParaRPr>
          </a:p>
          <a:p>
            <a:r>
              <a:rPr lang="es-ES" sz="2000" dirty="0">
                <a:solidFill>
                  <a:srgbClr val="FF0000"/>
                </a:solidFill>
                <a:latin typeface="Century Gothic" panose="020B0502020202020204" pitchFamily="34" charset="0"/>
              </a:rPr>
              <a:t>Aprendizaje esperado:</a:t>
            </a:r>
            <a:br>
              <a:rPr lang="es-ES" sz="2000" dirty="0">
                <a:latin typeface="Century Gothic" panose="020B0502020202020204" pitchFamily="34" charset="0"/>
              </a:rPr>
            </a:br>
            <a:r>
              <a:rPr lang="es-ES" sz="2000" dirty="0">
                <a:latin typeface="Century Gothic" panose="020B0502020202020204" pitchFamily="34" charset="0"/>
              </a:rPr>
              <a:t>Seleccionar palabras, líneas, párrafos o archivos utilizando combinaciones del mouse y el teclado, según el objetivo de la tarea escolar.</a:t>
            </a:r>
          </a:p>
        </p:txBody>
      </p:sp>
    </p:spTree>
    <p:extLst>
      <p:ext uri="{BB962C8B-B14F-4D97-AF65-F5344CB8AC3E}">
        <p14:creationId xmlns:p14="http://schemas.microsoft.com/office/powerpoint/2010/main" val="349092235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>
            <a:extLst>
              <a:ext uri="{FF2B5EF4-FFF2-40B4-BE49-F238E27FC236}">
                <a16:creationId xmlns:a16="http://schemas.microsoft.com/office/drawing/2014/main" id="{F7F413F2-6FB7-D66B-DE99-8630B8CA6B8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61348" y="1588168"/>
            <a:ext cx="4908884" cy="36816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ángulo 3">
            <a:extLst>
              <a:ext uri="{FF2B5EF4-FFF2-40B4-BE49-F238E27FC236}">
                <a16:creationId xmlns:a16="http://schemas.microsoft.com/office/drawing/2014/main" id="{1F56C3A4-7742-54F1-5B7D-2310B7AF0F7D}"/>
              </a:ext>
            </a:extLst>
          </p:cNvPr>
          <p:cNvSpPr/>
          <p:nvPr/>
        </p:nvSpPr>
        <p:spPr>
          <a:xfrm>
            <a:off x="10816219" y="263576"/>
            <a:ext cx="1384183" cy="25167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2" name="CuadroTexto 1">
            <a:extLst>
              <a:ext uri="{FF2B5EF4-FFF2-40B4-BE49-F238E27FC236}">
                <a16:creationId xmlns:a16="http://schemas.microsoft.com/office/drawing/2014/main" id="{0DE597AA-BCA0-41B6-ABA8-1F2F939ECE5A}"/>
              </a:ext>
            </a:extLst>
          </p:cNvPr>
          <p:cNvSpPr txBox="1"/>
          <p:nvPr/>
        </p:nvSpPr>
        <p:spPr>
          <a:xfrm>
            <a:off x="3108960" y="462013"/>
            <a:ext cx="521689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2400" dirty="0">
                <a:latin typeface="Century Gothic" panose="020B0502020202020204" pitchFamily="34" charset="0"/>
              </a:rPr>
              <a:t>Yo elijo y selecciono</a:t>
            </a:r>
            <a:endParaRPr lang="es-MX" sz="2400" dirty="0"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762370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>
            <a:extLst>
              <a:ext uri="{FF2B5EF4-FFF2-40B4-BE49-F238E27FC236}">
                <a16:creationId xmlns:a16="http://schemas.microsoft.com/office/drawing/2014/main" id="{7F13071E-68E5-5568-0DB6-CC0B46537E5F}"/>
              </a:ext>
            </a:extLst>
          </p:cNvPr>
          <p:cNvSpPr txBox="1"/>
          <p:nvPr/>
        </p:nvSpPr>
        <p:spPr>
          <a:xfrm>
            <a:off x="3829180" y="422697"/>
            <a:ext cx="287931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2400" dirty="0">
                <a:latin typeface="Century Gothic" panose="020B0502020202020204" pitchFamily="34" charset="0"/>
              </a:rPr>
              <a:t>Seleccionar texto</a:t>
            </a: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EA4ED3F7-3C8A-F1F6-2CDD-9F6058D91CE8}"/>
              </a:ext>
            </a:extLst>
          </p:cNvPr>
          <p:cNvSpPr txBox="1"/>
          <p:nvPr/>
        </p:nvSpPr>
        <p:spPr>
          <a:xfrm>
            <a:off x="2518794" y="1674674"/>
            <a:ext cx="6094602" cy="17543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ES" b="0" i="0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¿Has seleccionado un texto?</a:t>
            </a:r>
            <a:br>
              <a:rPr lang="es-ES" dirty="0">
                <a:latin typeface="Century Gothic" panose="020B0502020202020204" pitchFamily="34" charset="0"/>
              </a:rPr>
            </a:br>
            <a:br>
              <a:rPr lang="es-ES" dirty="0">
                <a:latin typeface="Century Gothic" panose="020B0502020202020204" pitchFamily="34" charset="0"/>
              </a:rPr>
            </a:br>
            <a:r>
              <a:rPr lang="es-ES" b="0" i="0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¿</a:t>
            </a:r>
            <a:r>
              <a:rPr lang="es-ES" dirty="0">
                <a:solidFill>
                  <a:srgbClr val="000000"/>
                </a:solidFill>
                <a:latin typeface="Century Gothic" panose="020B0502020202020204" pitchFamily="34" charset="0"/>
              </a:rPr>
              <a:t>P</a:t>
            </a:r>
            <a:r>
              <a:rPr lang="es-ES" b="0" i="0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or qué seleccionas un párrafo o texto?</a:t>
            </a:r>
            <a:br>
              <a:rPr lang="es-ES" dirty="0">
                <a:latin typeface="Century Gothic" panose="020B0502020202020204" pitchFamily="34" charset="0"/>
              </a:rPr>
            </a:br>
            <a:br>
              <a:rPr lang="es-ES" dirty="0">
                <a:latin typeface="Century Gothic" panose="020B0502020202020204" pitchFamily="34" charset="0"/>
              </a:rPr>
            </a:br>
            <a:r>
              <a:rPr lang="es-ES" b="0" i="0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¿Qué utilizas para seleccionar el texto de un libro o documento?</a:t>
            </a:r>
            <a:endParaRPr lang="es-MX" dirty="0">
              <a:latin typeface="Century Gothic" panose="020B0502020202020204" pitchFamily="34" charset="0"/>
            </a:endParaRPr>
          </a:p>
        </p:txBody>
      </p:sp>
      <p:sp>
        <p:nvSpPr>
          <p:cNvPr id="7" name="Rectángulo 6">
            <a:extLst>
              <a:ext uri="{FF2B5EF4-FFF2-40B4-BE49-F238E27FC236}">
                <a16:creationId xmlns:a16="http://schemas.microsoft.com/office/drawing/2014/main" id="{F7DAB153-CA62-943E-5A36-A5DE354EF668}"/>
              </a:ext>
            </a:extLst>
          </p:cNvPr>
          <p:cNvSpPr/>
          <p:nvPr/>
        </p:nvSpPr>
        <p:spPr>
          <a:xfrm>
            <a:off x="10723940" y="884362"/>
            <a:ext cx="1468060" cy="25167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197355409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E9C91F2-DA89-E5F0-31B1-06139E0F6FA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CuadroTexto 9">
            <a:extLst>
              <a:ext uri="{FF2B5EF4-FFF2-40B4-BE49-F238E27FC236}">
                <a16:creationId xmlns:a16="http://schemas.microsoft.com/office/drawing/2014/main" id="{D47CE157-6A47-4CA9-B215-F6BB03D3F26E}"/>
              </a:ext>
            </a:extLst>
          </p:cNvPr>
          <p:cNvSpPr txBox="1"/>
          <p:nvPr/>
        </p:nvSpPr>
        <p:spPr>
          <a:xfrm>
            <a:off x="1297005" y="1177831"/>
            <a:ext cx="9220200" cy="16312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Font typeface="Arial" panose="020B0604020202020204" pitchFamily="34" charset="0"/>
              <a:buChar char="•"/>
            </a:pPr>
            <a:r>
              <a:rPr lang="es-ES" sz="2000" dirty="0">
                <a:latin typeface="Century Gothic" panose="020B0502020202020204" pitchFamily="34" charset="0"/>
              </a:rPr>
              <a:t>Es "tomar" unas palabras para jugar con ellas</a:t>
            </a:r>
          </a:p>
          <a:p>
            <a:pPr>
              <a:buFont typeface="Arial" panose="020B0604020202020204" pitchFamily="34" charset="0"/>
              <a:buChar char="•"/>
            </a:pPr>
            <a:endParaRPr lang="es-ES" sz="2000" dirty="0">
              <a:latin typeface="Century Gothic" panose="020B0502020202020204" pitchFamily="34" charset="0"/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es-ES" sz="2000" dirty="0">
                <a:latin typeface="Century Gothic" panose="020B0502020202020204" pitchFamily="34" charset="0"/>
              </a:rPr>
              <a:t>Cuando seleccionamos, las palabras se ponen de color azul o gris</a:t>
            </a:r>
          </a:p>
          <a:p>
            <a:pPr>
              <a:buFont typeface="Arial" panose="020B0604020202020204" pitchFamily="34" charset="0"/>
              <a:buChar char="•"/>
            </a:pPr>
            <a:endParaRPr lang="es-ES" sz="2000" dirty="0">
              <a:latin typeface="Century Gothic" panose="020B0502020202020204" pitchFamily="34" charset="0"/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es-ES" sz="2000" dirty="0">
                <a:latin typeface="Century Gothic" panose="020B0502020202020204" pitchFamily="34" charset="0"/>
              </a:rPr>
              <a:t>Podemos cambiar el color, tamaño o borrarlas si están seleccionadas</a:t>
            </a:r>
          </a:p>
        </p:txBody>
      </p:sp>
      <p:sp>
        <p:nvSpPr>
          <p:cNvPr id="11" name="CuadroTexto 10">
            <a:extLst>
              <a:ext uri="{FF2B5EF4-FFF2-40B4-BE49-F238E27FC236}">
                <a16:creationId xmlns:a16="http://schemas.microsoft.com/office/drawing/2014/main" id="{5561CD03-E9D9-48AA-89DB-975BA477B7B0}"/>
              </a:ext>
            </a:extLst>
          </p:cNvPr>
          <p:cNvSpPr txBox="1"/>
          <p:nvPr/>
        </p:nvSpPr>
        <p:spPr>
          <a:xfrm>
            <a:off x="2702292" y="349536"/>
            <a:ext cx="6097604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ES" sz="2400" dirty="0">
                <a:latin typeface="Century Gothic" panose="020B0502020202020204" pitchFamily="34" charset="0"/>
              </a:rPr>
              <a:t>¿Qué es "Seleccionar"?</a:t>
            </a:r>
          </a:p>
        </p:txBody>
      </p:sp>
      <p:pic>
        <p:nvPicPr>
          <p:cNvPr id="1026" name="Picture 2" descr="Cómo seleccionar celdas en Excel | Cómo elegir celdas de Excel">
            <a:extLst>
              <a:ext uri="{FF2B5EF4-FFF2-40B4-BE49-F238E27FC236}">
                <a16:creationId xmlns:a16="http://schemas.microsoft.com/office/drawing/2014/main" id="{923F6B00-2E06-4ABA-B952-C70E90F63BC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29902" y="3272943"/>
            <a:ext cx="2960169" cy="22793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772335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E9C91F2-DA89-E5F0-31B1-06139E0F6FA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8B5024F5-F727-4B86-811D-9C37E2433501}"/>
              </a:ext>
            </a:extLst>
          </p:cNvPr>
          <p:cNvSpPr txBox="1"/>
          <p:nvPr/>
        </p:nvSpPr>
        <p:spPr>
          <a:xfrm>
            <a:off x="1482291" y="1268203"/>
            <a:ext cx="10289406" cy="16312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Font typeface="Arial" panose="020B0604020202020204" pitchFamily="34" charset="0"/>
              <a:buChar char="•"/>
            </a:pPr>
            <a:r>
              <a:rPr lang="es-ES" sz="2000" dirty="0">
                <a:latin typeface="Century Gothic" panose="020B0502020202020204" pitchFamily="34" charset="0"/>
              </a:rPr>
              <a:t>Coloca el puntero antes de la letra que quieres seleccionar</a:t>
            </a:r>
          </a:p>
          <a:p>
            <a:pPr>
              <a:buFont typeface="Arial" panose="020B0604020202020204" pitchFamily="34" charset="0"/>
              <a:buChar char="•"/>
            </a:pPr>
            <a:endParaRPr lang="es-ES" sz="2000" dirty="0">
              <a:latin typeface="Century Gothic" panose="020B0502020202020204" pitchFamily="34" charset="0"/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es-ES" sz="2000" dirty="0">
                <a:latin typeface="Century Gothic" panose="020B0502020202020204" pitchFamily="34" charset="0"/>
              </a:rPr>
              <a:t>Haz clic y, sin soltar, arrastra hasta el final: ¡magia!</a:t>
            </a:r>
          </a:p>
          <a:p>
            <a:pPr>
              <a:buFont typeface="Arial" panose="020B0604020202020204" pitchFamily="34" charset="0"/>
              <a:buChar char="•"/>
            </a:pPr>
            <a:endParaRPr lang="es-ES" sz="2000" dirty="0">
              <a:latin typeface="Century Gothic" panose="020B0502020202020204" pitchFamily="34" charset="0"/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es-ES" sz="2000" dirty="0">
                <a:latin typeface="Century Gothic" panose="020B0502020202020204" pitchFamily="34" charset="0"/>
              </a:rPr>
              <a:t>Las palabras se pondrán de otro color cuando estén seleccionadas</a:t>
            </a: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60FB7AAB-5542-48C9-BBEA-89B381428B80}"/>
              </a:ext>
            </a:extLst>
          </p:cNvPr>
          <p:cNvSpPr txBox="1"/>
          <p:nvPr/>
        </p:nvSpPr>
        <p:spPr>
          <a:xfrm>
            <a:off x="2446822" y="445788"/>
            <a:ext cx="7298356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ES" sz="2400" dirty="0">
                <a:latin typeface="Century Gothic" panose="020B0502020202020204" pitchFamily="34" charset="0"/>
              </a:rPr>
              <a:t>¿Cómo Seleccionamos? (El Mouse Aventurero)</a:t>
            </a:r>
          </a:p>
        </p:txBody>
      </p:sp>
      <p:pic>
        <p:nvPicPr>
          <p:cNvPr id="2050" name="Picture 2" descr="Cuáles son las 10 mejores ilustraciones científicas? Vea nuestro nuevo  artículo">
            <a:extLst>
              <a:ext uri="{FF2B5EF4-FFF2-40B4-BE49-F238E27FC236}">
                <a16:creationId xmlns:a16="http://schemas.microsoft.com/office/drawing/2014/main" id="{FFDF037D-6721-4DEF-9E9F-D3C1B9EBC865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86287" y="2940759"/>
            <a:ext cx="3417671" cy="26490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4467776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E9C91F2-DA89-E5F0-31B1-06139E0F6FA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CEAE2DB1-8AB7-428E-8E05-DD5928903D47}"/>
              </a:ext>
            </a:extLst>
          </p:cNvPr>
          <p:cNvSpPr txBox="1"/>
          <p:nvPr/>
        </p:nvSpPr>
        <p:spPr>
          <a:xfrm>
            <a:off x="2550695" y="1368202"/>
            <a:ext cx="7307981" cy="16312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Font typeface="Arial" panose="020B0604020202020204" pitchFamily="34" charset="0"/>
              <a:buChar char="•"/>
            </a:pPr>
            <a:r>
              <a:rPr lang="es-ES" sz="2000" dirty="0">
                <a:latin typeface="Century Gothic" panose="020B0502020202020204" pitchFamily="34" charset="0"/>
              </a:rPr>
              <a:t>Haz doble clic sobre la palabra: ¡queda toda azulita!</a:t>
            </a:r>
          </a:p>
          <a:p>
            <a:pPr>
              <a:buFont typeface="Arial" panose="020B0604020202020204" pitchFamily="34" charset="0"/>
              <a:buChar char="•"/>
            </a:pPr>
            <a:endParaRPr lang="es-ES" sz="2000" dirty="0">
              <a:latin typeface="Century Gothic" panose="020B0502020202020204" pitchFamily="34" charset="0"/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es-ES" sz="2000" dirty="0">
                <a:latin typeface="Century Gothic" panose="020B0502020202020204" pitchFamily="34" charset="0"/>
              </a:rPr>
              <a:t>Prueba con tu nombre, ¿qué pasa?</a:t>
            </a:r>
          </a:p>
          <a:p>
            <a:pPr>
              <a:buFont typeface="Arial" panose="020B0604020202020204" pitchFamily="34" charset="0"/>
              <a:buChar char="•"/>
            </a:pPr>
            <a:endParaRPr lang="es-ES" sz="2000" dirty="0">
              <a:latin typeface="Century Gothic" panose="020B0502020202020204" pitchFamily="34" charset="0"/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es-ES" sz="2000" dirty="0">
                <a:latin typeface="Century Gothic" panose="020B0502020202020204" pitchFamily="34" charset="0"/>
              </a:rPr>
              <a:t>Así es más rápido que arrastrando</a:t>
            </a: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EC18FD89-9B79-41BC-8AF6-DDEE6BE4D18D}"/>
              </a:ext>
            </a:extLst>
          </p:cNvPr>
          <p:cNvSpPr txBox="1"/>
          <p:nvPr/>
        </p:nvSpPr>
        <p:spPr>
          <a:xfrm>
            <a:off x="2915251" y="445789"/>
            <a:ext cx="6361497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ES" sz="2400" dirty="0">
                <a:latin typeface="Century Gothic" panose="020B0502020202020204" pitchFamily="34" charset="0"/>
              </a:rPr>
              <a:t>Seleccionar una palabra con doble clic</a:t>
            </a:r>
          </a:p>
        </p:txBody>
      </p:sp>
      <p:pic>
        <p:nvPicPr>
          <p:cNvPr id="10" name="Imagen 9">
            <a:extLst>
              <a:ext uri="{FF2B5EF4-FFF2-40B4-BE49-F238E27FC236}">
                <a16:creationId xmlns:a16="http://schemas.microsoft.com/office/drawing/2014/main" id="{6649F0F8-3890-41FA-A631-AEE8B8033A78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4579" t="16982" r="34948" b="73895"/>
          <a:stretch/>
        </p:blipFill>
        <p:spPr>
          <a:xfrm>
            <a:off x="2550695" y="3858583"/>
            <a:ext cx="6458997" cy="10876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6660851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E9C91F2-DA89-E5F0-31B1-06139E0F6FA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9D39B1F2-78E3-4178-9599-E7A4D2D95CCB}"/>
              </a:ext>
            </a:extLst>
          </p:cNvPr>
          <p:cNvSpPr txBox="1"/>
          <p:nvPr/>
        </p:nvSpPr>
        <p:spPr>
          <a:xfrm>
            <a:off x="1701264" y="1162325"/>
            <a:ext cx="9165657" cy="16312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Font typeface="Arial" panose="020B0604020202020204" pitchFamily="34" charset="0"/>
              <a:buChar char="•"/>
            </a:pPr>
            <a:r>
              <a:rPr lang="es-ES" sz="2000" dirty="0">
                <a:latin typeface="Century Gothic" panose="020B0502020202020204" pitchFamily="34" charset="0"/>
              </a:rPr>
              <a:t>Usa el menú: busca "Seleccionar todo" en el procesador de textos</a:t>
            </a:r>
          </a:p>
          <a:p>
            <a:pPr>
              <a:buFont typeface="Arial" panose="020B0604020202020204" pitchFamily="34" charset="0"/>
              <a:buChar char="•"/>
            </a:pPr>
            <a:endParaRPr lang="es-ES" sz="2000" dirty="0">
              <a:latin typeface="Century Gothic" panose="020B0502020202020204" pitchFamily="34" charset="0"/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es-ES" sz="2000" dirty="0">
                <a:latin typeface="Century Gothic" panose="020B0502020202020204" pitchFamily="34" charset="0"/>
              </a:rPr>
              <a:t>O pregunta al adulto por el truco secreto del teclado</a:t>
            </a:r>
          </a:p>
          <a:p>
            <a:pPr>
              <a:buFont typeface="Arial" panose="020B0604020202020204" pitchFamily="34" charset="0"/>
              <a:buChar char="•"/>
            </a:pPr>
            <a:endParaRPr lang="es-ES" sz="2000" dirty="0">
              <a:latin typeface="Century Gothic" panose="020B0502020202020204" pitchFamily="34" charset="0"/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es-ES" sz="2000" dirty="0">
                <a:latin typeface="Century Gothic" panose="020B0502020202020204" pitchFamily="34" charset="0"/>
              </a:rPr>
              <a:t>¡Verás todo el texto pintado de color!</a:t>
            </a: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F846CFB6-E10B-4856-BCA9-0123B81C132A}"/>
              </a:ext>
            </a:extLst>
          </p:cNvPr>
          <p:cNvSpPr txBox="1"/>
          <p:nvPr/>
        </p:nvSpPr>
        <p:spPr>
          <a:xfrm>
            <a:off x="2702293" y="262909"/>
            <a:ext cx="6097604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ES" sz="2400" dirty="0">
                <a:latin typeface="Century Gothic" panose="020B0502020202020204" pitchFamily="34" charset="0"/>
              </a:rPr>
              <a:t>Seleccionar todo el texto al instante</a:t>
            </a:r>
          </a:p>
        </p:txBody>
      </p:sp>
      <p:pic>
        <p:nvPicPr>
          <p:cNvPr id="7" name="Imagen 6">
            <a:extLst>
              <a:ext uri="{FF2B5EF4-FFF2-40B4-BE49-F238E27FC236}">
                <a16:creationId xmlns:a16="http://schemas.microsoft.com/office/drawing/2014/main" id="{5D98BB2F-3152-456C-8AA9-087B682345A7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3079" t="16948" r="34395" b="66036"/>
          <a:stretch/>
        </p:blipFill>
        <p:spPr>
          <a:xfrm>
            <a:off x="3768290" y="3086913"/>
            <a:ext cx="3965610" cy="1166989"/>
          </a:xfrm>
          <a:prstGeom prst="rect">
            <a:avLst/>
          </a:prstGeom>
        </p:spPr>
      </p:pic>
      <p:pic>
        <p:nvPicPr>
          <p:cNvPr id="3074" name="Picture 2" descr="410+ Tecla Control Fotografías de stock, fotos e imágenes libres de  derechos - iStock">
            <a:extLst>
              <a:ext uri="{FF2B5EF4-FFF2-40B4-BE49-F238E27FC236}">
                <a16:creationId xmlns:a16="http://schemas.microsoft.com/office/drawing/2014/main" id="{C66A3BE0-A63A-449D-A8CC-1B32A8CFF39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02293" y="4427157"/>
            <a:ext cx="1871913" cy="14039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Tecla De Teclado De Computadora Negra Letra E 3D Render Ilustración Aislada  Sobre Fondo Blanco Fotos, retratos, imágenes y fotografía de archivo libres  de derecho. Image 155333786">
            <a:extLst>
              <a:ext uri="{FF2B5EF4-FFF2-40B4-BE49-F238E27FC236}">
                <a16:creationId xmlns:a16="http://schemas.microsoft.com/office/drawing/2014/main" id="{876EF72A-E7EE-453A-8714-A496DA6F209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15828" y="4427157"/>
            <a:ext cx="1403936" cy="14039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0077951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E9C91F2-DA89-E5F0-31B1-06139E0F6FA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77072F78-4251-4D1D-A6AA-B81D29B5ED18}"/>
              </a:ext>
            </a:extLst>
          </p:cNvPr>
          <p:cNvSpPr txBox="1"/>
          <p:nvPr/>
        </p:nvSpPr>
        <p:spPr>
          <a:xfrm>
            <a:off x="2808170" y="1156445"/>
            <a:ext cx="7394608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Font typeface="Arial" panose="020B0604020202020204" pitchFamily="34" charset="0"/>
              <a:buChar char="•"/>
            </a:pPr>
            <a:r>
              <a:rPr lang="es-ES" sz="2000" dirty="0">
                <a:latin typeface="Century Gothic" panose="020B0502020202020204" pitchFamily="34" charset="0"/>
              </a:rPr>
              <a:t>Selecciona la palabra "sol" y ponle color azul</a:t>
            </a:r>
          </a:p>
          <a:p>
            <a:pPr>
              <a:buFont typeface="Arial" panose="020B0604020202020204" pitchFamily="34" charset="0"/>
              <a:buChar char="•"/>
            </a:pPr>
            <a:endParaRPr lang="es-ES" sz="2000" dirty="0">
              <a:latin typeface="Century Gothic" panose="020B0502020202020204" pitchFamily="34" charset="0"/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es-ES" sz="2000" dirty="0">
                <a:latin typeface="Century Gothic" panose="020B0502020202020204" pitchFamily="34" charset="0"/>
              </a:rPr>
              <a:t>Selecciona la palabra "mar" y cámbiala a rojo</a:t>
            </a:r>
          </a:p>
          <a:p>
            <a:endParaRPr lang="es-ES" sz="2000" dirty="0">
              <a:latin typeface="Century Gothic" panose="020B0502020202020204" pitchFamily="34" charset="0"/>
            </a:endParaRP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40CD17C8-0039-4C6B-B6F2-CEB35B3C0471}"/>
              </a:ext>
            </a:extLst>
          </p:cNvPr>
          <p:cNvSpPr txBox="1"/>
          <p:nvPr/>
        </p:nvSpPr>
        <p:spPr>
          <a:xfrm>
            <a:off x="2808170" y="339911"/>
            <a:ext cx="6990347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ES" sz="2400" dirty="0">
                <a:latin typeface="Century Gothic" panose="020B0502020202020204" pitchFamily="34" charset="0"/>
              </a:rPr>
              <a:t>Ejemplo divertido: Pintar palabras mágicas</a:t>
            </a: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C4D8D4ED-5518-44B0-963D-BFEF6FE63B89}"/>
              </a:ext>
            </a:extLst>
          </p:cNvPr>
          <p:cNvSpPr txBox="1"/>
          <p:nvPr/>
        </p:nvSpPr>
        <p:spPr>
          <a:xfrm>
            <a:off x="2325303" y="3502392"/>
            <a:ext cx="3334352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ES" sz="6000" b="1" dirty="0">
                <a:solidFill>
                  <a:schemeClr val="accent1"/>
                </a:solidFill>
                <a:latin typeface="Century Gothic" panose="020B0502020202020204" pitchFamily="34" charset="0"/>
              </a:rPr>
              <a:t>Sol</a:t>
            </a:r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6DCFBA6A-BD67-4E06-B983-F1BA9212D7CD}"/>
              </a:ext>
            </a:extLst>
          </p:cNvPr>
          <p:cNvSpPr txBox="1"/>
          <p:nvPr/>
        </p:nvSpPr>
        <p:spPr>
          <a:xfrm>
            <a:off x="5659655" y="3448250"/>
            <a:ext cx="3334352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ES" sz="60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Mar</a:t>
            </a:r>
          </a:p>
        </p:txBody>
      </p:sp>
    </p:spTree>
    <p:extLst>
      <p:ext uri="{BB962C8B-B14F-4D97-AF65-F5344CB8AC3E}">
        <p14:creationId xmlns:p14="http://schemas.microsoft.com/office/powerpoint/2010/main" val="317126604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E9C91F2-DA89-E5F0-31B1-06139E0F6FA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>
            <a:extLst>
              <a:ext uri="{FF2B5EF4-FFF2-40B4-BE49-F238E27FC236}">
                <a16:creationId xmlns:a16="http://schemas.microsoft.com/office/drawing/2014/main" id="{0DE2F20F-ADA2-F01C-8648-3FEA67717F0B}"/>
              </a:ext>
            </a:extLst>
          </p:cNvPr>
          <p:cNvSpPr txBox="1"/>
          <p:nvPr/>
        </p:nvSpPr>
        <p:spPr>
          <a:xfrm>
            <a:off x="4060273" y="144625"/>
            <a:ext cx="452166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400" dirty="0">
                <a:solidFill>
                  <a:srgbClr val="000000"/>
                </a:solidFill>
                <a:latin typeface="Century Gothic" panose="020B0502020202020204" pitchFamily="34" charset="0"/>
              </a:rPr>
              <a:t>Selección de textos</a:t>
            </a: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9E8E5227-B63A-D429-B64A-9F208E0036F8}"/>
              </a:ext>
            </a:extLst>
          </p:cNvPr>
          <p:cNvSpPr txBox="1"/>
          <p:nvPr/>
        </p:nvSpPr>
        <p:spPr>
          <a:xfrm>
            <a:off x="225236" y="722373"/>
            <a:ext cx="10000944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 fontAlgn="base"/>
            <a:r>
              <a:rPr lang="es-ES" sz="2000" b="0" i="0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Seleccionar significa: elegir, marcar o clasificar, en un procesador de textos podemos seleccionar un </a:t>
            </a:r>
            <a:r>
              <a:rPr lang="es-ES" sz="2000" b="0" i="0" dirty="0" err="1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caracter</a:t>
            </a:r>
            <a:r>
              <a:rPr lang="es-ES" sz="2000" b="0" i="0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, palabra o párrafo de un documento, cuando seleccionamos un texto en un procesador de textos le estamos indicando a la computadora que solo el texto seleccionado se va a modificar, eliminar o cambiar su apariencia.</a:t>
            </a:r>
          </a:p>
        </p:txBody>
      </p:sp>
      <p:sp>
        <p:nvSpPr>
          <p:cNvPr id="8" name="Flecha: hacia abajo 7">
            <a:extLst>
              <a:ext uri="{FF2B5EF4-FFF2-40B4-BE49-F238E27FC236}">
                <a16:creationId xmlns:a16="http://schemas.microsoft.com/office/drawing/2014/main" id="{FCC8FB95-7E67-3A32-7A69-D32398FF4DCD}"/>
              </a:ext>
            </a:extLst>
          </p:cNvPr>
          <p:cNvSpPr/>
          <p:nvPr/>
        </p:nvSpPr>
        <p:spPr>
          <a:xfrm>
            <a:off x="2902061" y="3665989"/>
            <a:ext cx="352338" cy="713064"/>
          </a:xfrm>
          <a:prstGeom prst="downArrow">
            <a:avLst/>
          </a:prstGeom>
          <a:ln>
            <a:noFill/>
          </a:ln>
        </p:spPr>
        <p:style>
          <a:lnRef idx="2">
            <a:schemeClr val="accent2">
              <a:shade val="15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>
              <a:latin typeface="Century Gothic" panose="020B0502020202020204" pitchFamily="34" charset="0"/>
            </a:endParaRPr>
          </a:p>
        </p:txBody>
      </p:sp>
      <p:pic>
        <p:nvPicPr>
          <p:cNvPr id="14" name="Imagen 13">
            <a:extLst>
              <a:ext uri="{FF2B5EF4-FFF2-40B4-BE49-F238E27FC236}">
                <a16:creationId xmlns:a16="http://schemas.microsoft.com/office/drawing/2014/main" id="{C1171841-02F0-7A50-C7C3-5A7BCDC578FB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23669" t="12477" r="24381" b="50948"/>
          <a:stretch/>
        </p:blipFill>
        <p:spPr>
          <a:xfrm>
            <a:off x="2902061" y="2612251"/>
            <a:ext cx="8896820" cy="3523376"/>
          </a:xfrm>
          <a:prstGeom prst="rect">
            <a:avLst/>
          </a:prstGeom>
        </p:spPr>
      </p:pic>
      <p:sp>
        <p:nvSpPr>
          <p:cNvPr id="9" name="Rectángulo 8">
            <a:extLst>
              <a:ext uri="{FF2B5EF4-FFF2-40B4-BE49-F238E27FC236}">
                <a16:creationId xmlns:a16="http://schemas.microsoft.com/office/drawing/2014/main" id="{FB0CDDFD-F220-7B62-D373-BEFB5D90DC2C}"/>
              </a:ext>
            </a:extLst>
          </p:cNvPr>
          <p:cNvSpPr/>
          <p:nvPr/>
        </p:nvSpPr>
        <p:spPr>
          <a:xfrm>
            <a:off x="2902061" y="5312621"/>
            <a:ext cx="92279" cy="427839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pic>
        <p:nvPicPr>
          <p:cNvPr id="4098" name="Picture 2" descr="Señala señalando GIF - Encontrar en GIFER">
            <a:extLst>
              <a:ext uri="{FF2B5EF4-FFF2-40B4-BE49-F238E27FC236}">
                <a16:creationId xmlns:a16="http://schemas.microsoft.com/office/drawing/2014/main" id="{2BD61D18-54D9-4A8C-ACC3-E4BC2C49D0E2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393119" y="5042428"/>
            <a:ext cx="2348563" cy="13960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3959737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DC4BA2A-28C2-069E-B27E-658F41C2E8A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>
            <a:extLst>
              <a:ext uri="{FF2B5EF4-FFF2-40B4-BE49-F238E27FC236}">
                <a16:creationId xmlns:a16="http://schemas.microsoft.com/office/drawing/2014/main" id="{A3841CD4-8433-2996-A453-87C9CB1782CB}"/>
              </a:ext>
            </a:extLst>
          </p:cNvPr>
          <p:cNvSpPr txBox="1"/>
          <p:nvPr/>
        </p:nvSpPr>
        <p:spPr>
          <a:xfrm>
            <a:off x="4060273" y="144625"/>
            <a:ext cx="452166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800" dirty="0">
                <a:solidFill>
                  <a:srgbClr val="000000"/>
                </a:solidFill>
                <a:latin typeface="Century Gothic" panose="020B0502020202020204" pitchFamily="34" charset="0"/>
              </a:rPr>
              <a:t>Selección de textos</a:t>
            </a:r>
          </a:p>
        </p:txBody>
      </p:sp>
      <p:sp>
        <p:nvSpPr>
          <p:cNvPr id="9" name="Rectángulo 8">
            <a:extLst>
              <a:ext uri="{FF2B5EF4-FFF2-40B4-BE49-F238E27FC236}">
                <a16:creationId xmlns:a16="http://schemas.microsoft.com/office/drawing/2014/main" id="{4E6838DC-B412-2500-4874-92F33C973D98}"/>
              </a:ext>
            </a:extLst>
          </p:cNvPr>
          <p:cNvSpPr/>
          <p:nvPr/>
        </p:nvSpPr>
        <p:spPr>
          <a:xfrm>
            <a:off x="6669933" y="3971512"/>
            <a:ext cx="67112" cy="427839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>
              <a:latin typeface="Century Gothic" panose="020B0502020202020204" pitchFamily="34" charset="0"/>
            </a:endParaRP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B7D5DB0C-2EAF-23B7-C38C-1C45F49BC45C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23601" t="36697" r="57477" b="48624"/>
          <a:stretch/>
        </p:blipFill>
        <p:spPr>
          <a:xfrm>
            <a:off x="4396517" y="3745009"/>
            <a:ext cx="2306972" cy="1006680"/>
          </a:xfrm>
          <a:prstGeom prst="rect">
            <a:avLst/>
          </a:prstGeom>
        </p:spPr>
      </p:pic>
      <p:pic>
        <p:nvPicPr>
          <p:cNvPr id="4098" name="Picture 2">
            <a:extLst>
              <a:ext uri="{FF2B5EF4-FFF2-40B4-BE49-F238E27FC236}">
                <a16:creationId xmlns:a16="http://schemas.microsoft.com/office/drawing/2014/main" id="{F67297EF-8A1C-0524-73E2-6B7395AABE2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1957" r="3665" b="17676"/>
          <a:stretch/>
        </p:blipFill>
        <p:spPr bwMode="auto">
          <a:xfrm>
            <a:off x="2459344" y="976642"/>
            <a:ext cx="6391042" cy="27683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Flecha: hacia abajo 7">
            <a:extLst>
              <a:ext uri="{FF2B5EF4-FFF2-40B4-BE49-F238E27FC236}">
                <a16:creationId xmlns:a16="http://schemas.microsoft.com/office/drawing/2014/main" id="{4ACD1A70-7B02-108C-563B-BBA2691C68DB}"/>
              </a:ext>
            </a:extLst>
          </p:cNvPr>
          <p:cNvSpPr/>
          <p:nvPr/>
        </p:nvSpPr>
        <p:spPr>
          <a:xfrm rot="10800000">
            <a:off x="6560876" y="4532901"/>
            <a:ext cx="352338" cy="713064"/>
          </a:xfrm>
          <a:prstGeom prst="downArrow">
            <a:avLst/>
          </a:prstGeom>
          <a:ln>
            <a:noFill/>
          </a:ln>
        </p:spPr>
        <p:style>
          <a:lnRef idx="2">
            <a:schemeClr val="accent2">
              <a:shade val="15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>
              <a:latin typeface="Century Gothic" panose="020B0502020202020204" pitchFamily="34" charset="0"/>
            </a:endParaRP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939166A3-334F-7E7D-C618-38E350BB6A01}"/>
              </a:ext>
            </a:extLst>
          </p:cNvPr>
          <p:cNvSpPr txBox="1"/>
          <p:nvPr/>
        </p:nvSpPr>
        <p:spPr>
          <a:xfrm>
            <a:off x="2867769" y="5379516"/>
            <a:ext cx="659501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 fontAlgn="base"/>
            <a:r>
              <a:rPr lang="es-ES" b="0" i="0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Cuando el texto este seleccionado, suelta el botón del mouse.</a:t>
            </a:r>
          </a:p>
        </p:txBody>
      </p:sp>
    </p:spTree>
    <p:extLst>
      <p:ext uri="{BB962C8B-B14F-4D97-AF65-F5344CB8AC3E}">
        <p14:creationId xmlns:p14="http://schemas.microsoft.com/office/powerpoint/2010/main" val="188937694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B186A1F-9BCC-5854-75D7-4EED22E8CAE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>
            <a:extLst>
              <a:ext uri="{FF2B5EF4-FFF2-40B4-BE49-F238E27FC236}">
                <a16:creationId xmlns:a16="http://schemas.microsoft.com/office/drawing/2014/main" id="{66F70DD0-71C7-8B3B-675F-2E64287F2A5F}"/>
              </a:ext>
            </a:extLst>
          </p:cNvPr>
          <p:cNvSpPr txBox="1"/>
          <p:nvPr/>
        </p:nvSpPr>
        <p:spPr>
          <a:xfrm>
            <a:off x="4060273" y="144625"/>
            <a:ext cx="452166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400" dirty="0">
                <a:solidFill>
                  <a:srgbClr val="000000"/>
                </a:solidFill>
                <a:latin typeface="Century Gothic" panose="020B0502020202020204" pitchFamily="34" charset="0"/>
              </a:rPr>
              <a:t>Selección de textos</a:t>
            </a:r>
          </a:p>
        </p:txBody>
      </p:sp>
      <p:sp>
        <p:nvSpPr>
          <p:cNvPr id="9" name="Rectángulo 8">
            <a:extLst>
              <a:ext uri="{FF2B5EF4-FFF2-40B4-BE49-F238E27FC236}">
                <a16:creationId xmlns:a16="http://schemas.microsoft.com/office/drawing/2014/main" id="{A66BF675-3FC9-9409-8B77-FA8455D63D0B}"/>
              </a:ext>
            </a:extLst>
          </p:cNvPr>
          <p:cNvSpPr/>
          <p:nvPr/>
        </p:nvSpPr>
        <p:spPr>
          <a:xfrm>
            <a:off x="6669933" y="4625854"/>
            <a:ext cx="67112" cy="427839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>
              <a:latin typeface="Century Gothic" panose="020B0502020202020204" pitchFamily="34" charset="0"/>
            </a:endParaRP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38E67914-1E7F-62D4-6DAC-4C55D167F33C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23601" t="36697" r="57477" b="48624"/>
          <a:stretch/>
        </p:blipFill>
        <p:spPr>
          <a:xfrm>
            <a:off x="4396517" y="4399351"/>
            <a:ext cx="2306972" cy="1006680"/>
          </a:xfrm>
          <a:prstGeom prst="rect">
            <a:avLst/>
          </a:prstGeom>
        </p:spPr>
      </p:pic>
      <p:pic>
        <p:nvPicPr>
          <p:cNvPr id="4098" name="Picture 2">
            <a:extLst>
              <a:ext uri="{FF2B5EF4-FFF2-40B4-BE49-F238E27FC236}">
                <a16:creationId xmlns:a16="http://schemas.microsoft.com/office/drawing/2014/main" id="{470F3B42-FBC7-4DB8-F07C-9307C905C3D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4627" r="3665" b="17676"/>
          <a:stretch/>
        </p:blipFill>
        <p:spPr bwMode="auto">
          <a:xfrm flipH="1">
            <a:off x="1468073" y="2407641"/>
            <a:ext cx="7810150" cy="18994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Flecha: hacia abajo 7">
            <a:extLst>
              <a:ext uri="{FF2B5EF4-FFF2-40B4-BE49-F238E27FC236}">
                <a16:creationId xmlns:a16="http://schemas.microsoft.com/office/drawing/2014/main" id="{577C5826-AB1D-EE1B-8B83-57145A73BFCD}"/>
              </a:ext>
            </a:extLst>
          </p:cNvPr>
          <p:cNvSpPr/>
          <p:nvPr/>
        </p:nvSpPr>
        <p:spPr>
          <a:xfrm rot="10800000">
            <a:off x="6560876" y="5187243"/>
            <a:ext cx="352338" cy="713064"/>
          </a:xfrm>
          <a:prstGeom prst="downArrow">
            <a:avLst/>
          </a:prstGeom>
          <a:ln>
            <a:noFill/>
          </a:ln>
        </p:spPr>
        <p:style>
          <a:lnRef idx="2">
            <a:schemeClr val="accent2">
              <a:shade val="15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>
              <a:latin typeface="Century Gothic" panose="020B0502020202020204" pitchFamily="34" charset="0"/>
            </a:endParaRP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C86D32FC-BC55-CA7F-05CF-CED5D5538792}"/>
              </a:ext>
            </a:extLst>
          </p:cNvPr>
          <p:cNvSpPr txBox="1"/>
          <p:nvPr/>
        </p:nvSpPr>
        <p:spPr>
          <a:xfrm>
            <a:off x="2798493" y="1342803"/>
            <a:ext cx="571633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 fontAlgn="base"/>
            <a:r>
              <a:rPr lang="es-ES" b="0" i="0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También puedes seleccionar de derecha a izquierda</a:t>
            </a:r>
          </a:p>
        </p:txBody>
      </p:sp>
    </p:spTree>
    <p:extLst>
      <p:ext uri="{BB962C8B-B14F-4D97-AF65-F5344CB8AC3E}">
        <p14:creationId xmlns:p14="http://schemas.microsoft.com/office/powerpoint/2010/main" val="299543292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37A2909-5280-1D2C-B2DE-4D72E701431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>
            <a:extLst>
              <a:ext uri="{FF2B5EF4-FFF2-40B4-BE49-F238E27FC236}">
                <a16:creationId xmlns:a16="http://schemas.microsoft.com/office/drawing/2014/main" id="{38FF8516-5F00-6620-7BF6-A69AAF8E0DF2}"/>
              </a:ext>
            </a:extLst>
          </p:cNvPr>
          <p:cNvSpPr txBox="1"/>
          <p:nvPr/>
        </p:nvSpPr>
        <p:spPr>
          <a:xfrm>
            <a:off x="4060273" y="144625"/>
            <a:ext cx="507037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400" dirty="0">
                <a:solidFill>
                  <a:srgbClr val="000000"/>
                </a:solidFill>
                <a:latin typeface="Century Gothic" panose="020B0502020202020204" pitchFamily="34" charset="0"/>
              </a:rPr>
              <a:t>Selección con el teclado</a:t>
            </a: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2B60D4DE-9FD5-B23F-DCEB-31A5808FD374}"/>
              </a:ext>
            </a:extLst>
          </p:cNvPr>
          <p:cNvSpPr txBox="1"/>
          <p:nvPr/>
        </p:nvSpPr>
        <p:spPr>
          <a:xfrm>
            <a:off x="2650919" y="931635"/>
            <a:ext cx="765773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 fontAlgn="base"/>
            <a:r>
              <a:rPr lang="es-ES" b="0" i="0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Para seleccionar un texto con el teclado realiza lo siguiente.</a:t>
            </a:r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6EEAFB86-09C3-3FC6-D2DC-97B1BB2BBEB3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23669" t="17944" r="24381" b="50948"/>
          <a:stretch/>
        </p:blipFill>
        <p:spPr>
          <a:xfrm>
            <a:off x="2718031" y="1498386"/>
            <a:ext cx="6123965" cy="2062716"/>
          </a:xfrm>
          <a:prstGeom prst="rect">
            <a:avLst/>
          </a:prstGeom>
        </p:spPr>
      </p:pic>
      <p:sp>
        <p:nvSpPr>
          <p:cNvPr id="5" name="Rectángulo 4">
            <a:extLst>
              <a:ext uri="{FF2B5EF4-FFF2-40B4-BE49-F238E27FC236}">
                <a16:creationId xmlns:a16="http://schemas.microsoft.com/office/drawing/2014/main" id="{B056DF47-26F3-96B6-FB42-B965304C1C7A}"/>
              </a:ext>
            </a:extLst>
          </p:cNvPr>
          <p:cNvSpPr/>
          <p:nvPr/>
        </p:nvSpPr>
        <p:spPr>
          <a:xfrm>
            <a:off x="2650919" y="2957075"/>
            <a:ext cx="67112" cy="427839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>
              <a:latin typeface="Century Gothic" panose="020B0502020202020204" pitchFamily="34" charset="0"/>
            </a:endParaRPr>
          </a:p>
        </p:txBody>
      </p:sp>
      <p:pic>
        <p:nvPicPr>
          <p:cNvPr id="5122" name="Picture 2" descr="Mayús (tecla) - Wikipedia, la enciclopedia libre">
            <a:extLst>
              <a:ext uri="{FF2B5EF4-FFF2-40B4-BE49-F238E27FC236}">
                <a16:creationId xmlns:a16="http://schemas.microsoft.com/office/drawing/2014/main" id="{4D4BA095-37E7-266F-083D-09FFE1D6420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18031" y="4127853"/>
            <a:ext cx="2067000" cy="7165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CuadroTexto 6">
            <a:extLst>
              <a:ext uri="{FF2B5EF4-FFF2-40B4-BE49-F238E27FC236}">
                <a16:creationId xmlns:a16="http://schemas.microsoft.com/office/drawing/2014/main" id="{751A0E16-09B5-64B4-635F-C82CDCBCCD89}"/>
              </a:ext>
            </a:extLst>
          </p:cNvPr>
          <p:cNvSpPr txBox="1"/>
          <p:nvPr/>
        </p:nvSpPr>
        <p:spPr>
          <a:xfrm>
            <a:off x="2650919" y="3691409"/>
            <a:ext cx="571633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 fontAlgn="base"/>
            <a:r>
              <a:rPr lang="es-ES" b="0" i="0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Presiona la tecla </a:t>
            </a:r>
            <a:r>
              <a:rPr lang="es-ES" b="0" i="0" dirty="0" err="1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Mayús</a:t>
            </a:r>
            <a:r>
              <a:rPr lang="es-ES" b="0" i="0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 y mantenla presionada</a:t>
            </a:r>
          </a:p>
        </p:txBody>
      </p:sp>
      <p:pic>
        <p:nvPicPr>
          <p:cNvPr id="5124" name="Picture 4" descr="Cuáles son las teclas de direcciones? - CAVSI">
            <a:extLst>
              <a:ext uri="{FF2B5EF4-FFF2-40B4-BE49-F238E27FC236}">
                <a16:creationId xmlns:a16="http://schemas.microsoft.com/office/drawing/2014/main" id="{F695DEC4-9DCD-85BD-745B-9A5193EAD81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1237"/>
          <a:stretch/>
        </p:blipFill>
        <p:spPr bwMode="auto">
          <a:xfrm>
            <a:off x="7660579" y="4577688"/>
            <a:ext cx="2338956" cy="18422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CuadroTexto 9">
            <a:extLst>
              <a:ext uri="{FF2B5EF4-FFF2-40B4-BE49-F238E27FC236}">
                <a16:creationId xmlns:a16="http://schemas.microsoft.com/office/drawing/2014/main" id="{EEED2C86-6A2A-4303-AEA0-CDFF96F9D13A}"/>
              </a:ext>
            </a:extLst>
          </p:cNvPr>
          <p:cNvSpPr txBox="1"/>
          <p:nvPr/>
        </p:nvSpPr>
        <p:spPr>
          <a:xfrm>
            <a:off x="2650919" y="4922879"/>
            <a:ext cx="571633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 fontAlgn="base"/>
            <a:r>
              <a:rPr lang="es-ES" b="0" i="0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Presiona la flecha a la derecha varias veces.</a:t>
            </a:r>
          </a:p>
        </p:txBody>
      </p:sp>
      <p:sp>
        <p:nvSpPr>
          <p:cNvPr id="11" name="Rectángulo 10">
            <a:extLst>
              <a:ext uri="{FF2B5EF4-FFF2-40B4-BE49-F238E27FC236}">
                <a16:creationId xmlns:a16="http://schemas.microsoft.com/office/drawing/2014/main" id="{483EF354-BF01-F88D-518C-3022DE48ADA0}"/>
              </a:ext>
            </a:extLst>
          </p:cNvPr>
          <p:cNvSpPr/>
          <p:nvPr/>
        </p:nvSpPr>
        <p:spPr>
          <a:xfrm>
            <a:off x="9273805" y="5377343"/>
            <a:ext cx="725728" cy="788565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>
              <a:latin typeface="Century Gothic" panose="020B0502020202020204" pitchFamily="34" charset="0"/>
            </a:endParaRPr>
          </a:p>
        </p:txBody>
      </p:sp>
      <p:sp>
        <p:nvSpPr>
          <p:cNvPr id="12" name="CuadroTexto 11">
            <a:extLst>
              <a:ext uri="{FF2B5EF4-FFF2-40B4-BE49-F238E27FC236}">
                <a16:creationId xmlns:a16="http://schemas.microsoft.com/office/drawing/2014/main" id="{EA30FDF7-2379-8287-D690-EE14B10D9957}"/>
              </a:ext>
            </a:extLst>
          </p:cNvPr>
          <p:cNvSpPr txBox="1"/>
          <p:nvPr/>
        </p:nvSpPr>
        <p:spPr>
          <a:xfrm>
            <a:off x="1988956" y="1559217"/>
            <a:ext cx="72907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 fontAlgn="base"/>
            <a:r>
              <a:rPr lang="es-ES" sz="3600" b="0" i="0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1</a:t>
            </a:r>
          </a:p>
        </p:txBody>
      </p:sp>
      <p:sp>
        <p:nvSpPr>
          <p:cNvPr id="13" name="CuadroTexto 12">
            <a:extLst>
              <a:ext uri="{FF2B5EF4-FFF2-40B4-BE49-F238E27FC236}">
                <a16:creationId xmlns:a16="http://schemas.microsoft.com/office/drawing/2014/main" id="{7FBEADB0-B07D-C0CA-D200-440A11F71D66}"/>
              </a:ext>
            </a:extLst>
          </p:cNvPr>
          <p:cNvSpPr txBox="1"/>
          <p:nvPr/>
        </p:nvSpPr>
        <p:spPr>
          <a:xfrm>
            <a:off x="2099411" y="2884023"/>
            <a:ext cx="72907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 fontAlgn="base"/>
            <a:r>
              <a:rPr lang="es-ES" sz="3600" b="0" i="0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2</a:t>
            </a:r>
          </a:p>
        </p:txBody>
      </p:sp>
      <p:sp>
        <p:nvSpPr>
          <p:cNvPr id="14" name="CuadroTexto 13">
            <a:extLst>
              <a:ext uri="{FF2B5EF4-FFF2-40B4-BE49-F238E27FC236}">
                <a16:creationId xmlns:a16="http://schemas.microsoft.com/office/drawing/2014/main" id="{D0A91AC9-C90F-F5AE-C9B3-9BD7F343F688}"/>
              </a:ext>
            </a:extLst>
          </p:cNvPr>
          <p:cNvSpPr txBox="1"/>
          <p:nvPr/>
        </p:nvSpPr>
        <p:spPr>
          <a:xfrm>
            <a:off x="2096399" y="4722414"/>
            <a:ext cx="72907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 fontAlgn="base"/>
            <a:r>
              <a:rPr lang="es-ES" sz="3600" b="0" i="0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3</a:t>
            </a:r>
          </a:p>
        </p:txBody>
      </p:sp>
    </p:spTree>
    <p:extLst>
      <p:ext uri="{BB962C8B-B14F-4D97-AF65-F5344CB8AC3E}">
        <p14:creationId xmlns:p14="http://schemas.microsoft.com/office/powerpoint/2010/main" val="31813565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>
            <a:extLst>
              <a:ext uri="{FF2B5EF4-FFF2-40B4-BE49-F238E27FC236}">
                <a16:creationId xmlns:a16="http://schemas.microsoft.com/office/drawing/2014/main" id="{7A1CCE96-018A-472E-9581-3FA69908339E}"/>
              </a:ext>
            </a:extLst>
          </p:cNvPr>
          <p:cNvSpPr txBox="1"/>
          <p:nvPr/>
        </p:nvSpPr>
        <p:spPr>
          <a:xfrm>
            <a:off x="1993330" y="2307880"/>
            <a:ext cx="7441034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4400" dirty="0"/>
              <a:t>Actividad 46-47 </a:t>
            </a:r>
          </a:p>
          <a:p>
            <a:pPr algn="ctr"/>
            <a:r>
              <a:rPr lang="es-MX" sz="4400" dirty="0"/>
              <a:t>Habilidad 22</a:t>
            </a:r>
          </a:p>
        </p:txBody>
      </p:sp>
    </p:spTree>
    <p:extLst>
      <p:ext uri="{BB962C8B-B14F-4D97-AF65-F5344CB8AC3E}">
        <p14:creationId xmlns:p14="http://schemas.microsoft.com/office/powerpoint/2010/main" val="27609053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uadroTexto 3">
            <a:extLst>
              <a:ext uri="{FF2B5EF4-FFF2-40B4-BE49-F238E27FC236}">
                <a16:creationId xmlns:a16="http://schemas.microsoft.com/office/drawing/2014/main" id="{D64AE7C1-2192-4017-B17F-A2158A591E63}"/>
              </a:ext>
            </a:extLst>
          </p:cNvPr>
          <p:cNvSpPr txBox="1"/>
          <p:nvPr/>
        </p:nvSpPr>
        <p:spPr>
          <a:xfrm>
            <a:off x="1146495" y="598237"/>
            <a:ext cx="9899010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br>
              <a:rPr lang="es-ES" sz="2400" dirty="0">
                <a:latin typeface="Century Gothic" panose="020B0502020202020204" pitchFamily="34" charset="0"/>
              </a:rPr>
            </a:br>
            <a:r>
              <a:rPr lang="es-ES" sz="2400" b="0" i="0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Responde las siguientes preguntas:</a:t>
            </a:r>
          </a:p>
          <a:p>
            <a:endParaRPr lang="es-ES" sz="2400" b="0" i="0" dirty="0">
              <a:solidFill>
                <a:srgbClr val="000000"/>
              </a:solidFill>
              <a:effectLst/>
              <a:latin typeface="Century Gothic" panose="020B0502020202020204" pitchFamily="34" charset="0"/>
            </a:endParaRPr>
          </a:p>
          <a:p>
            <a:pPr fontAlgn="base"/>
            <a:br>
              <a:rPr lang="es-ES" sz="2400" dirty="0">
                <a:latin typeface="Century Gothic" panose="020B0502020202020204" pitchFamily="34" charset="0"/>
              </a:rPr>
            </a:br>
            <a:r>
              <a:rPr lang="es-ES" b="0" i="0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¿Qué significa seleccionar?</a:t>
            </a:r>
            <a:br>
              <a:rPr lang="es-ES" dirty="0">
                <a:latin typeface="Century Gothic" panose="020B0502020202020204" pitchFamily="34" charset="0"/>
              </a:rPr>
            </a:br>
            <a:br>
              <a:rPr lang="es-ES" dirty="0">
                <a:latin typeface="Century Gothic" panose="020B0502020202020204" pitchFamily="34" charset="0"/>
              </a:rPr>
            </a:br>
            <a:r>
              <a:rPr lang="es-ES" b="0" i="0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¿Qué le indicamos a la computadora cuando un texto es seleccionado?</a:t>
            </a:r>
            <a:br>
              <a:rPr lang="es-ES" dirty="0">
                <a:latin typeface="Century Gothic" panose="020B0502020202020204" pitchFamily="34" charset="0"/>
              </a:rPr>
            </a:br>
            <a:br>
              <a:rPr lang="es-ES" dirty="0">
                <a:latin typeface="Century Gothic" panose="020B0502020202020204" pitchFamily="34" charset="0"/>
              </a:rPr>
            </a:br>
            <a:r>
              <a:rPr lang="es-ES" b="0" i="0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¿En que parte de la palabra debemos colocar el cursor de texto para seleccionar?</a:t>
            </a:r>
            <a:br>
              <a:rPr lang="es-ES" dirty="0">
                <a:latin typeface="Century Gothic" panose="020B0502020202020204" pitchFamily="34" charset="0"/>
              </a:rPr>
            </a:br>
            <a:br>
              <a:rPr lang="es-ES">
                <a:latin typeface="Century Gothic" panose="020B0502020202020204" pitchFamily="34" charset="0"/>
              </a:rPr>
            </a:br>
            <a:r>
              <a:rPr lang="es-ES" b="0" i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Si </a:t>
            </a:r>
            <a:r>
              <a:rPr lang="es-ES" b="0" i="0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colocamos el cursor al inicio de la línea de texto y lo movemos hacia abajo presionando el botón del mouse se seleccionará una palabra o toda la línea de texto?</a:t>
            </a:r>
            <a:endParaRPr lang="es-ES" dirty="0">
              <a:effectLst/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08861261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Diseño personalizado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6237</TotalTime>
  <Words>528</Words>
  <Application>Microsoft Office PowerPoint</Application>
  <PresentationFormat>Panorámica</PresentationFormat>
  <Paragraphs>65</Paragraphs>
  <Slides>15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2</vt:i4>
      </vt:variant>
      <vt:variant>
        <vt:lpstr>Títulos de diapositiva</vt:lpstr>
      </vt:variant>
      <vt:variant>
        <vt:i4>15</vt:i4>
      </vt:variant>
    </vt:vector>
  </HeadingPairs>
  <TitlesOfParts>
    <vt:vector size="21" baseType="lpstr">
      <vt:lpstr>Arial</vt:lpstr>
      <vt:lpstr>Calibri</vt:lpstr>
      <vt:lpstr>Calibri Light</vt:lpstr>
      <vt:lpstr>Century Gothic</vt:lpstr>
      <vt:lpstr>Tema de Office</vt:lpstr>
      <vt:lpstr>Diseño personalizado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Laura Olmos</dc:creator>
  <cp:lastModifiedBy>PC</cp:lastModifiedBy>
  <cp:revision>198</cp:revision>
  <dcterms:created xsi:type="dcterms:W3CDTF">2020-04-27T12:02:24Z</dcterms:created>
  <dcterms:modified xsi:type="dcterms:W3CDTF">2025-08-08T18:22:53Z</dcterms:modified>
</cp:coreProperties>
</file>