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75" r:id="rId3"/>
    <p:sldId id="277" r:id="rId4"/>
    <p:sldId id="272" r:id="rId5"/>
    <p:sldId id="286" r:id="rId6"/>
    <p:sldId id="299" r:id="rId7"/>
    <p:sldId id="306" r:id="rId8"/>
    <p:sldId id="305" r:id="rId9"/>
    <p:sldId id="307" r:id="rId10"/>
    <p:sldId id="304" r:id="rId11"/>
    <p:sldId id="300" r:id="rId12"/>
    <p:sldId id="301" r:id="rId13"/>
    <p:sldId id="302" r:id="rId14"/>
    <p:sldId id="303" r:id="rId15"/>
    <p:sldId id="261" r:id="rId16"/>
    <p:sldId id="269" r:id="rId17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ema o lección" id="{655B438D-ABD5-40D8-AC67-2790A15A4CEC}">
          <p14:sldIdLst>
            <p14:sldId id="275"/>
          </p14:sldIdLst>
        </p14:section>
        <p14:section name="Fin en mente y agenda" id="{10866D54-4FCC-4C4E-9759-439E0712A184}">
          <p14:sldIdLst>
            <p14:sldId id="277"/>
          </p14:sldIdLst>
        </p14:section>
        <p14:section name="Captura 1" id="{FDD92706-541F-45CC-9ED9-C2962E8C74A8}">
          <p14:sldIdLst>
            <p14:sldId id="272"/>
          </p14:sldIdLst>
        </p14:section>
        <p14:section name="Captura 2" id="{CFDF35B1-1161-4EDA-ADE8-7F003C77270D}">
          <p14:sldIdLst>
            <p14:sldId id="286"/>
          </p14:sldIdLst>
        </p14:section>
        <p14:section name="Expandir" id="{1F311B36-2096-416C-AC21-E451877F9B48}">
          <p14:sldIdLst>
            <p14:sldId id="299"/>
            <p14:sldId id="306"/>
            <p14:sldId id="305"/>
            <p14:sldId id="307"/>
            <p14:sldId id="304"/>
            <p14:sldId id="300"/>
            <p14:sldId id="301"/>
            <p14:sldId id="302"/>
            <p14:sldId id="303"/>
          </p14:sldIdLst>
        </p14:section>
        <p14:section name="Aplicar" id="{4DA894D9-22A9-4CC8-B23E-76C50A60B935}">
          <p14:sldIdLst>
            <p14:sldId id="261"/>
          </p14:sldIdLst>
        </p14:section>
        <p14:section name="Enseñar / compartir" id="{F1649AFE-15FA-47C7-9460-5374F6437C97}">
          <p14:sldIdLst>
            <p14:sldId id="26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c" initials="p" lastIdx="1" clrIdx="0">
    <p:extLst>
      <p:ext uri="{19B8F6BF-5375-455C-9EA6-DF929625EA0E}">
        <p15:presenceInfo xmlns:p15="http://schemas.microsoft.com/office/powerpoint/2012/main" userId="pc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7" d="100"/>
          <a:sy n="97" d="100"/>
        </p:scale>
        <p:origin x="94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commentAuthors" Target="commentAuthors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61BC93-CA86-43C8-B448-AE1824923F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65302C9-3908-45EE-A6FB-E016E0B4E0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02F2B54-5157-46C5-9F6D-37AAE357D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09B1173-782A-4768-ADE6-7E9D427BC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476E427-605F-46FD-99DB-FECA0DCB7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54911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6AB21C-97F9-4261-A25E-1EEE5D3DE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217BC0C-04DC-449A-A277-0856BE0ED7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5196DFD-3FA9-4F74-A616-8CB0079C57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9639681-4B4E-454A-BC09-FE96B7279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3FB2739-E9A9-42BD-BDAD-0B46C89BC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18583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349A42-A99C-4E97-BABD-934B681C5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11852FA-FC61-483C-B5C1-8F2862A08D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4145F0F-7C07-440C-9DA7-5CE3D1859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5695014-AA8F-4F6C-84A5-27D54FAB0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977DD52-4CC1-45EF-B1D9-E7B961E30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5607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EABFB4-4BBE-4DAA-8D85-A4589188F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DDD6215-0FFC-44C5-A48B-5862FC6F41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0754A8B-5383-4196-8CB4-148828E20B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363330D-5FC8-4B60-8B40-92B5CC088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98AB997-EEC0-4B72-932D-C0F292B782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ED410F6-1FC3-48B3-9BE5-84953282B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372042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6F8EF3-221E-4381-9020-31FA12D56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506D4AB-637D-4CC1-8AC0-64F5FCF73F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0235625-010E-401F-8208-57DD03FFAF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97D02AF-9D55-4F7C-8FAE-68E6E27FE8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F4648B7-F8AD-4E72-8255-0F1044E22B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6BB1307-6674-4832-B9EF-C81E5DB1ED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D124EB3-4A9F-424F-8293-AD8D6A8C3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EDBA1A9-593B-4E2D-98FA-18BCDE390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07540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79D18E-94DE-46D3-A853-9C5967EEE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C16836F-D54E-41E2-B98E-04DC0B1708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5F3EBD5-B6F5-4C12-8983-D6A2BD4E47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435C320-8B87-43F5-B47B-A8C762836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63780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31D9315C-C9E0-49DB-9518-CC6D666FAE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47D7C7C-EB98-42D6-A57E-B1BCB328B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571332B-2B37-4AD5-AD0B-73702605C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95010E80-EA2B-4041-BF2D-749D0FE6BC26}"/>
              </a:ext>
            </a:extLst>
          </p:cNvPr>
          <p:cNvSpPr/>
          <p:nvPr userDrawn="1"/>
        </p:nvSpPr>
        <p:spPr>
          <a:xfrm>
            <a:off x="0" y="6477850"/>
            <a:ext cx="10662557" cy="6106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/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D77FE3B7-A25E-3C49-37CE-827538F20F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42159" y="6257557"/>
            <a:ext cx="1223282" cy="562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435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32BD2E-6F4E-4391-BA5B-652686150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B6F54C0-FD07-4DF7-9610-9AF47DE891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99EC189-3B58-4750-8EE7-01736FC143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B2AAEA6-044B-4C42-97D9-6F79F99DE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B53A7B3-6E6F-4605-BCA0-0DCB9B749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AF0D486-3CAF-4A33-AC93-8319F77BE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904451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C384F5-687F-4E4C-AEA5-5D15BA70F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FE4798A-37E2-46A3-B9A7-7416CEF892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09BD87F-350E-48C6-8BE6-EC69293B55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04BA37F-5275-4F2F-A4F1-BCCAF43E6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D092528-F5D4-4F6E-9A1A-7F5EE06F0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B48A0C0-9590-41D7-AB04-1EA5BC5B3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19165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D8342D-5CBC-43DF-8E10-3D69ADAC7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4C34CAC-74F4-4DE5-B1D1-F3C43D5CFD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CBA96F7-CFFD-4FB2-B55C-DA57576B16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5E95382-B913-446A-9D3C-F0974B66B7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724B04E-315E-4463-89DF-4F2506820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99511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62DE8CA-C82C-46BB-B03A-3BA4E9273C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3E90E41-396A-4E3D-AC08-E99CD3C332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AAE753E-147F-48F1-B033-CC244679FF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85F8311-69DE-48B4-BD58-18B4E230F1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D83B9D6-9C8E-47E9-B007-E95A46362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328409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EB6E76-F0FA-8DE2-80A9-87A466BF96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809CCE3-9F45-F6CE-0229-9E720E7A17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1B1F40E-2539-DD91-222E-30A777735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F0C0666-8A90-63DD-0A0C-2FAFD743B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3A1B4C1-A45B-DC18-4D19-7FD968FF6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774653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566911-F98A-736B-9D42-6F2BF2AA8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D494A77-1048-B3A9-D4F4-5BDB6E6843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8C3D2D0-8A28-91F7-2EAF-81C0B5EFC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4E54944-4576-365B-FC0E-ACD97D1DC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9E8444E-2E47-0465-E6E9-1B41402F8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327420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C937A9-A822-E8EC-692C-CA1B6297E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9688613-B3C3-8A54-C413-F3B094C8AF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5C51214-945F-2D23-01D8-4B0497961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156D1BD-57D4-FDD3-B8C0-EB7F82F4B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B62A6FD-6700-D32C-95C1-0271A59A4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480327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A7F6AE-7BC3-0D0F-59A1-19B74C778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88DBCA7-4229-E19C-2C26-1270C6B13B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AA83D95-B45A-DA10-862F-5ED132F198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B7938DC-5E26-352F-0643-72466E576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5FF87CC-3546-0F10-74CD-D8B86D253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1533BD8-6C3B-5DA7-6F43-AFEDDA810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571941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BE3D14-C75D-4ABA-9505-88A1660A3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00DC5C9-1273-FCF5-A0CE-EC766FF4E2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7D303B7-A35F-35E5-00D7-CBA22D6683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209C64A-E22C-0AF2-9E5C-AFE1FB9D13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C087761-7D3F-3171-D0D4-DCFDB62068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D2567B0-2303-F7CF-8C53-141D19CE8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02404D0-40DB-33E8-6BAC-37E1D029E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FC430A4-3050-EB51-6C5E-38E5FCCE5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16460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E7F04D-4D61-B2EB-D960-39678BCD7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7A24A98-F41E-38FC-3C1B-D15E5D6CF3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23296FC-012D-CF39-0938-203B0A437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FA8C78C-88EE-D1AA-2EB1-60DCEDA42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178937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01AABA1-0D0A-0213-9A66-6AE75AA6E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EB88FA7-DEF2-172F-2B88-8EF5F72B8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40B8F84-0573-9A30-36DA-953825734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682421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0074F4-8F66-ED8B-2D7B-E17782AD0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7D9A635-D799-1B5E-B1DA-89DAD5A551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4DD76F3-2D4B-AB7F-3D09-5F4BF0B83B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7AD61CA-FFD4-8C67-11F2-5AA414344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117D4C0-DE3C-7AA6-F2DA-48A6A86EB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0C02790-062F-93CE-31AC-ECC7CDDC2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596684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821088-E345-2660-709F-36146D3AE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9759464-B7C1-4C77-2BEC-1DF5C7704B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5DF8378-E8FE-0DBB-F927-4A9BCB8CCF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634A706-22CB-CEE6-E1AD-4C51EBAF5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D21C00A-BE6E-77B7-60E6-BCC494B73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CEE6233-FF7E-7C41-6155-9DB2C96E0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278403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172FAB-FA67-2831-9A66-01859E6B6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63C423B-7377-618D-DA44-17FA50E6EF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9D7BD5C-BA9A-8C9B-0AB4-EAD78B16D1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142D18-BBA9-6D04-CBD2-2A324E631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66F5437-6BD2-EA0B-E8AF-FBE3FB5C9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993586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63E687E-5CC5-18BC-FA02-9822CF4884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CFCAFE6-14F6-3798-D20D-D1B5871575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11CA33A-C3E7-8A5C-FBC7-12940AC77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F77E8BF-D307-1796-0AB9-5B007D123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C37EA9C-0279-A08D-14F1-3A950D564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439495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8264F7-6F2D-9463-FC28-43FDEE5CF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DBA02B4-00BB-E0E3-09A3-8ADD63290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857AF88-7732-C888-5970-6C59B6859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886EF23-AA44-CEA0-3A64-5AFFAF7D1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22195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898AF22-EB78-41AC-B765-3150A5888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A82ECFD-CB95-4AAB-85D5-EE9A18DB6A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3ED57F0-3388-4846-8ACD-C89B4F544D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88F3C0E-805E-4115-9829-DF5B563484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8611E80-B831-4DAB-B46B-0BC7B7C2A7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14179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21C5EAC-C18F-E3C2-4EB9-C098D0E93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6B5C6B2-B378-53F6-B8F0-1749008624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543F18B-8735-ECDC-E6B5-370C461130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8751A8E-C70C-8EC3-2BBB-09F7CF12E2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5FC8A5C-2432-319D-292E-43815682D2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28278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E170C590-F33A-4E69-A050-1A25CA3EE61C}"/>
              </a:ext>
            </a:extLst>
          </p:cNvPr>
          <p:cNvSpPr txBox="1"/>
          <p:nvPr/>
        </p:nvSpPr>
        <p:spPr>
          <a:xfrm>
            <a:off x="3048000" y="1502823"/>
            <a:ext cx="51992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dirty="0">
                <a:latin typeface="Century Gothic" panose="020B0502020202020204" pitchFamily="34" charset="0"/>
              </a:rPr>
              <a:t>Tema :</a:t>
            </a:r>
          </a:p>
          <a:p>
            <a:pPr algn="ctr"/>
            <a:r>
              <a:rPr lang="es-MX" sz="2800" dirty="0">
                <a:latin typeface="Century Gothic" panose="020B0502020202020204" pitchFamily="34" charset="0"/>
              </a:rPr>
              <a:t>Algoritmos secuenciales</a:t>
            </a:r>
            <a:endParaRPr lang="es-MX" sz="6000" dirty="0">
              <a:latin typeface="Century Gothic" panose="020B050202020202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0BC49EE-16B8-4A4F-B17A-9F1CA540DCE2}"/>
              </a:ext>
            </a:extLst>
          </p:cNvPr>
          <p:cNvSpPr txBox="1"/>
          <p:nvPr/>
        </p:nvSpPr>
        <p:spPr>
          <a:xfrm>
            <a:off x="1641988" y="2743651"/>
            <a:ext cx="782647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b="1" dirty="0">
                <a:latin typeface="Century Gothic" panose="020B0502020202020204" pitchFamily="34" charset="0"/>
              </a:rPr>
              <a:t>¡Bienvenidos a la clase de algoritmos!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Hoy aprenderemos cómo dar instrucciones paso a paso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¡Jugaremos, crearemos y nos divertiremos programando!</a:t>
            </a:r>
          </a:p>
        </p:txBody>
      </p:sp>
    </p:spTree>
    <p:extLst>
      <p:ext uri="{BB962C8B-B14F-4D97-AF65-F5344CB8AC3E}">
        <p14:creationId xmlns:p14="http://schemas.microsoft.com/office/powerpoint/2010/main" val="14422839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650CEF1D-EAE1-43AC-EACD-8479C78FADF6}"/>
              </a:ext>
            </a:extLst>
          </p:cNvPr>
          <p:cNvSpPr/>
          <p:nvPr/>
        </p:nvSpPr>
        <p:spPr>
          <a:xfrm>
            <a:off x="10816219" y="263576"/>
            <a:ext cx="1384183" cy="2516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FBFDC10-D302-B445-DC2B-A8565C4755C3}"/>
              </a:ext>
            </a:extLst>
          </p:cNvPr>
          <p:cNvSpPr txBox="1"/>
          <p:nvPr/>
        </p:nvSpPr>
        <p:spPr>
          <a:xfrm>
            <a:off x="602452" y="3297513"/>
            <a:ext cx="87846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>
                <a:solidFill>
                  <a:srgbClr val="FF0000"/>
                </a:solidFill>
                <a:latin typeface="Century Gothic" panose="020B0502020202020204" pitchFamily="34" charset="0"/>
              </a:rPr>
              <a:t>Agenda</a:t>
            </a:r>
            <a:r>
              <a:rPr lang="es-MX" sz="2000" dirty="0">
                <a:latin typeface="Century Gothic" panose="020B0502020202020204" pitchFamily="34" charset="0"/>
              </a:rPr>
              <a:t>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000" dirty="0">
                <a:latin typeface="Century Gothic" panose="020B0502020202020204" pitchFamily="34" charset="0"/>
              </a:rPr>
              <a:t> Bloques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000" dirty="0">
                <a:latin typeface="Century Gothic" panose="020B0502020202020204" pitchFamily="34" charset="0"/>
              </a:rPr>
              <a:t>Algoritmo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000" dirty="0">
                <a:latin typeface="Century Gothic" panose="020B0502020202020204" pitchFamily="34" charset="0"/>
              </a:rPr>
              <a:t>secuencia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644D813E-8A38-4A2A-8D7F-0DC204AEEA30}"/>
              </a:ext>
            </a:extLst>
          </p:cNvPr>
          <p:cNvSpPr txBox="1"/>
          <p:nvPr/>
        </p:nvSpPr>
        <p:spPr>
          <a:xfrm>
            <a:off x="671278" y="344223"/>
            <a:ext cx="11520722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dirty="0">
                <a:solidFill>
                  <a:srgbClr val="FF0000"/>
                </a:solidFill>
                <a:latin typeface="Century Gothic" panose="020B0502020202020204" pitchFamily="34" charset="0"/>
              </a:rPr>
              <a:t>Fin en mente:</a:t>
            </a:r>
            <a:br>
              <a:rPr lang="es-ES" sz="2000" dirty="0">
                <a:latin typeface="Century Gothic" panose="020B0502020202020204" pitchFamily="34" charset="0"/>
              </a:rPr>
            </a:br>
            <a:r>
              <a:rPr lang="es-ES" sz="2000" dirty="0">
                <a:latin typeface="Century Gothic" panose="020B0502020202020204" pitchFamily="34" charset="0"/>
              </a:rPr>
              <a:t>Construir algoritmos secuenciales utilizando pasos ordenados para resolver problemas sencillos mediante actividades de programación visual.</a:t>
            </a:r>
          </a:p>
          <a:p>
            <a:endParaRPr lang="es-ES" sz="2000" dirty="0">
              <a:latin typeface="Century Gothic" panose="020B0502020202020204" pitchFamily="34" charset="0"/>
            </a:endParaRPr>
          </a:p>
          <a:p>
            <a:endParaRPr lang="es-ES" sz="2000" dirty="0">
              <a:latin typeface="Century Gothic" panose="020B0502020202020204" pitchFamily="34" charset="0"/>
            </a:endParaRPr>
          </a:p>
          <a:p>
            <a:r>
              <a:rPr lang="es-ES" sz="2000" dirty="0">
                <a:solidFill>
                  <a:srgbClr val="FF0000"/>
                </a:solidFill>
                <a:latin typeface="Century Gothic" panose="020B0502020202020204" pitchFamily="34" charset="0"/>
              </a:rPr>
              <a:t>Aprendizaje esperado:</a:t>
            </a:r>
            <a:br>
              <a:rPr lang="es-ES" sz="2000" dirty="0">
                <a:latin typeface="Century Gothic" panose="020B0502020202020204" pitchFamily="34" charset="0"/>
              </a:rPr>
            </a:br>
            <a:r>
              <a:rPr lang="es-ES" sz="2000" dirty="0">
                <a:latin typeface="Century Gothic" panose="020B0502020202020204" pitchFamily="34" charset="0"/>
              </a:rPr>
              <a:t>Organizar instrucciones en orden lógico usando bloques de programación para representar algoritmos secuenciales que ejecuten tareas básicas.</a:t>
            </a:r>
          </a:p>
        </p:txBody>
      </p:sp>
    </p:spTree>
    <p:extLst>
      <p:ext uri="{BB962C8B-B14F-4D97-AF65-F5344CB8AC3E}">
        <p14:creationId xmlns:p14="http://schemas.microsoft.com/office/powerpoint/2010/main" val="34909223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1F56C3A4-7742-54F1-5B7D-2310B7AF0F7D}"/>
              </a:ext>
            </a:extLst>
          </p:cNvPr>
          <p:cNvSpPr/>
          <p:nvPr/>
        </p:nvSpPr>
        <p:spPr>
          <a:xfrm>
            <a:off x="10816219" y="263576"/>
            <a:ext cx="1384183" cy="2516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026" name="Picture 2" descr="3D Toy Sticker by LEGO - Find &amp; Share on GIPHY">
            <a:extLst>
              <a:ext uri="{FF2B5EF4-FFF2-40B4-BE49-F238E27FC236}">
                <a16:creationId xmlns:a16="http://schemas.microsoft.com/office/drawing/2014/main" id="{301A1A5A-0E7F-415B-C192-B1E255045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9645" y="725241"/>
            <a:ext cx="3693207" cy="4616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463396A1-3DCE-4057-8DE5-99042A36D39D}"/>
              </a:ext>
            </a:extLst>
          </p:cNvPr>
          <p:cNvSpPr txBox="1"/>
          <p:nvPr/>
        </p:nvSpPr>
        <p:spPr>
          <a:xfrm>
            <a:off x="2772697" y="263576"/>
            <a:ext cx="54850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atin typeface="Century Gothic" panose="020B0502020202020204" pitchFamily="34" charset="0"/>
              </a:rPr>
              <a:t>¿Reconoces la imagen?</a:t>
            </a:r>
            <a:endParaRPr lang="es-MX" sz="24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6237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7F13071E-68E5-5568-0DB6-CC0B46537E5F}"/>
              </a:ext>
            </a:extLst>
          </p:cNvPr>
          <p:cNvSpPr txBox="1"/>
          <p:nvPr/>
        </p:nvSpPr>
        <p:spPr>
          <a:xfrm>
            <a:off x="3954308" y="422697"/>
            <a:ext cx="13420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400" dirty="0">
                <a:latin typeface="Century Gothic" panose="020B0502020202020204" pitchFamily="34" charset="0"/>
              </a:rPr>
              <a:t>Bloques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A4ED3F7-3C8A-F1F6-2CDD-9F6058D91CE8}"/>
              </a:ext>
            </a:extLst>
          </p:cNvPr>
          <p:cNvSpPr txBox="1"/>
          <p:nvPr/>
        </p:nvSpPr>
        <p:spPr>
          <a:xfrm>
            <a:off x="2518793" y="1674674"/>
            <a:ext cx="7086845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¿Haz utilizado bloques de lego?</a:t>
            </a:r>
            <a:br>
              <a:rPr lang="es-ES" dirty="0">
                <a:latin typeface="Century Gothic" panose="020B0502020202020204" pitchFamily="34" charset="0"/>
              </a:rPr>
            </a:br>
            <a:br>
              <a:rPr lang="es-ES" dirty="0">
                <a:latin typeface="Century Gothic" panose="020B0502020202020204" pitchFamily="34" charset="0"/>
              </a:rPr>
            </a:br>
            <a:r>
              <a:rPr lang="es-ES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¿</a:t>
            </a:r>
            <a:r>
              <a:rPr lang="es-ES" dirty="0">
                <a:solidFill>
                  <a:srgbClr val="000000"/>
                </a:solidFill>
                <a:latin typeface="Century Gothic" panose="020B0502020202020204" pitchFamily="34" charset="0"/>
              </a:rPr>
              <a:t>Qué has armado con los bloques</a:t>
            </a:r>
            <a:r>
              <a:rPr lang="es-ES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?</a:t>
            </a:r>
            <a:br>
              <a:rPr lang="es-ES" dirty="0">
                <a:latin typeface="Century Gothic" panose="020B0502020202020204" pitchFamily="34" charset="0"/>
              </a:rPr>
            </a:br>
            <a:br>
              <a:rPr lang="es-ES" dirty="0">
                <a:latin typeface="Century Gothic" panose="020B0502020202020204" pitchFamily="34" charset="0"/>
              </a:rPr>
            </a:br>
            <a:r>
              <a:rPr lang="es-ES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¿Sabias que con los bloques puedes construir programas?</a:t>
            </a:r>
            <a:endParaRPr 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35540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C4BA2A-28C2-069E-B27E-658F41C2E8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2505BDAB-2459-4800-A059-1E40CA1A504A}"/>
              </a:ext>
            </a:extLst>
          </p:cNvPr>
          <p:cNvSpPr txBox="1"/>
          <p:nvPr/>
        </p:nvSpPr>
        <p:spPr>
          <a:xfrm>
            <a:off x="2045109" y="1573612"/>
            <a:ext cx="771832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Una serie de pasos para resolver un problema o tarea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Es como una receta o un instructivo que hay que seguir exactamente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E7359C4-2AE6-4E0A-AABA-A1F34D44115C}"/>
              </a:ext>
            </a:extLst>
          </p:cNvPr>
          <p:cNvSpPr txBox="1"/>
          <p:nvPr/>
        </p:nvSpPr>
        <p:spPr>
          <a:xfrm>
            <a:off x="2595716" y="592082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latin typeface="Century Gothic" panose="020B0502020202020204" pitchFamily="34" charset="0"/>
              </a:rPr>
              <a:t>¿Qué es un algoritmo?</a:t>
            </a:r>
          </a:p>
        </p:txBody>
      </p:sp>
      <p:pic>
        <p:nvPicPr>
          <p:cNvPr id="1026" name="Picture 2" descr="INICIO | GDJE/ROXY">
            <a:extLst>
              <a:ext uri="{FF2B5EF4-FFF2-40B4-BE49-F238E27FC236}">
                <a16:creationId xmlns:a16="http://schemas.microsoft.com/office/drawing/2014/main" id="{FD9F1FA5-2F67-47AC-B7FB-B0C2169A84E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2519" y="3429000"/>
            <a:ext cx="1077093" cy="2521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93769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C4BA2A-28C2-069E-B27E-658F41C2E8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BF2EC24-32BD-451C-B0FF-8F2E206C02FE}"/>
              </a:ext>
            </a:extLst>
          </p:cNvPr>
          <p:cNvSpPr txBox="1"/>
          <p:nvPr/>
        </p:nvSpPr>
        <p:spPr>
          <a:xfrm>
            <a:off x="1307690" y="1287630"/>
            <a:ext cx="842624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Algoritmo para lavarse los dientes: tomar el cepillo, poner pasta, cepillar, enjuagar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Si haces los pasos en orden, ¡funciona!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4A52EDF-C554-44A5-899A-BED8116BA4C5}"/>
              </a:ext>
            </a:extLst>
          </p:cNvPr>
          <p:cNvSpPr txBox="1"/>
          <p:nvPr/>
        </p:nvSpPr>
        <p:spPr>
          <a:xfrm>
            <a:off x="3048000" y="395437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latin typeface="Century Gothic" panose="020B0502020202020204" pitchFamily="34" charset="0"/>
              </a:rPr>
              <a:t>Ejemplo: Un algoritmo en la vida diaria</a:t>
            </a:r>
          </a:p>
        </p:txBody>
      </p:sp>
      <p:pic>
        <p:nvPicPr>
          <p:cNvPr id="2050" name="Picture 2" descr="Cepillandose Los Dientes Darwin Sticker - Cepillandose los dientes Darwin  El increíble mundo de gumball - Discover &amp; Share GIFs">
            <a:extLst>
              <a:ext uri="{FF2B5EF4-FFF2-40B4-BE49-F238E27FC236}">
                <a16:creationId xmlns:a16="http://schemas.microsoft.com/office/drawing/2014/main" id="{ADDCA71A-8A98-47E8-9240-B9603A0BEF9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8094" y="3164758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59110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C4BA2A-28C2-069E-B27E-658F41C2E8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40AEEF4E-DBFB-4109-A9A1-C04F81E7ADDF}"/>
              </a:ext>
            </a:extLst>
          </p:cNvPr>
          <p:cNvSpPr txBox="1"/>
          <p:nvPr/>
        </p:nvSpPr>
        <p:spPr>
          <a:xfrm>
            <a:off x="2148347" y="1210356"/>
            <a:ext cx="789530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Nos ayudan a hacer cosas sin olvidarnos de ningún paso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Si el orden cambia, el resultado cambia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1282DE1-23A2-4BD4-B618-C921F2FCFA03}"/>
              </a:ext>
            </a:extLst>
          </p:cNvPr>
          <p:cNvSpPr txBox="1"/>
          <p:nvPr/>
        </p:nvSpPr>
        <p:spPr>
          <a:xfrm>
            <a:off x="1804219" y="365094"/>
            <a:ext cx="85835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400" dirty="0">
                <a:latin typeface="Century Gothic" panose="020B0502020202020204" pitchFamily="34" charset="0"/>
              </a:rPr>
              <a:t>¿Por qué son importantes los algoritmos secuenciales?</a:t>
            </a:r>
          </a:p>
        </p:txBody>
      </p:sp>
      <p:sp>
        <p:nvSpPr>
          <p:cNvPr id="6" name="AutoShape 2" descr="AUTOEVALUACIÓN – MERCEDES BELLIDO">
            <a:extLst>
              <a:ext uri="{FF2B5EF4-FFF2-40B4-BE49-F238E27FC236}">
                <a16:creationId xmlns:a16="http://schemas.microsoft.com/office/drawing/2014/main" id="{A58B3B6A-0C06-46C4-A4B3-87C8DF14E33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1026" name="Picture 2" descr="GIF algoritmo - GIF animado en GIFER">
            <a:extLst>
              <a:ext uri="{FF2B5EF4-FFF2-40B4-BE49-F238E27FC236}">
                <a16:creationId xmlns:a16="http://schemas.microsoft.com/office/drawing/2014/main" id="{F7F9C78E-E0D8-4173-B5DF-98CD58D6D6C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6544" y="2920421"/>
            <a:ext cx="4762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34567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C4BA2A-28C2-069E-B27E-658F41C2E8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7A24F5A3-3324-4741-8862-8DDD52E49A12}"/>
              </a:ext>
            </a:extLst>
          </p:cNvPr>
          <p:cNvSpPr txBox="1"/>
          <p:nvPr/>
        </p:nvSpPr>
        <p:spPr>
          <a:xfrm>
            <a:off x="1750142" y="1337638"/>
            <a:ext cx="7620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Receta para preparar un sándwich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Debes seguir los pasos correctos: pan, queso, jamón, cerrar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9D49C7F-A599-4BBE-9686-257751BAE728}"/>
              </a:ext>
            </a:extLst>
          </p:cNvPr>
          <p:cNvSpPr txBox="1"/>
          <p:nvPr/>
        </p:nvSpPr>
        <p:spPr>
          <a:xfrm>
            <a:off x="2880852" y="395437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latin typeface="Century Gothic" panose="020B0502020202020204" pitchFamily="34" charset="0"/>
              </a:rPr>
              <a:t>Ejemplo divertido: ¡Tu receta favorita!</a:t>
            </a:r>
          </a:p>
        </p:txBody>
      </p:sp>
      <p:pic>
        <p:nvPicPr>
          <p:cNvPr id="2050" name="Picture 2" descr="Trending GIF thumbs up subway sandwich csaba klement">
            <a:extLst>
              <a:ext uri="{FF2B5EF4-FFF2-40B4-BE49-F238E27FC236}">
                <a16:creationId xmlns:a16="http://schemas.microsoft.com/office/drawing/2014/main" id="{98F30EE5-14AF-4184-A7DA-F91B8302898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6590" y="3048818"/>
            <a:ext cx="3427771" cy="2285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78465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C4BA2A-28C2-069E-B27E-658F41C2E8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3841CD4-8433-2996-A453-87C9CB1782CB}"/>
              </a:ext>
            </a:extLst>
          </p:cNvPr>
          <p:cNvSpPr txBox="1"/>
          <p:nvPr/>
        </p:nvSpPr>
        <p:spPr>
          <a:xfrm>
            <a:off x="3376692" y="244406"/>
            <a:ext cx="5705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solidFill>
                  <a:srgbClr val="000000"/>
                </a:solidFill>
                <a:latin typeface="Century Gothic" panose="020B0502020202020204" pitchFamily="34" charset="0"/>
              </a:rPr>
              <a:t>Los bloques y las instrucciones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75CA6BB-B062-C02C-295C-DAB077227DAA}"/>
              </a:ext>
            </a:extLst>
          </p:cNvPr>
          <p:cNvSpPr txBox="1"/>
          <p:nvPr/>
        </p:nvSpPr>
        <p:spPr>
          <a:xfrm>
            <a:off x="818225" y="1109293"/>
            <a:ext cx="105555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Los bloques que vamos a utilizar contienen imágenes y se pegan igual que los bloques de lego y además son de colores.</a:t>
            </a:r>
            <a:endParaRPr lang="es-MX" dirty="0">
              <a:latin typeface="Century Gothic" panose="020B0502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7F735FB-4986-5CA9-6CC4-47AC2FB6F65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304" t="35669" r="71533" b="36136"/>
          <a:stretch/>
        </p:blipFill>
        <p:spPr>
          <a:xfrm>
            <a:off x="4891598" y="2108388"/>
            <a:ext cx="1429304" cy="3677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5342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F20E34-1262-8CBE-A262-0C1808D26C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07FC107B-B6CF-3D73-B037-5087F6EFEBB2}"/>
              </a:ext>
            </a:extLst>
          </p:cNvPr>
          <p:cNvSpPr txBox="1"/>
          <p:nvPr/>
        </p:nvSpPr>
        <p:spPr>
          <a:xfrm>
            <a:off x="3376692" y="244406"/>
            <a:ext cx="5705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solidFill>
                  <a:srgbClr val="000000"/>
                </a:solidFill>
                <a:latin typeface="Century Gothic" panose="020B0502020202020204" pitchFamily="34" charset="0"/>
              </a:rPr>
              <a:t>Los bloques y las instrucciones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B872830-6DF0-2450-C556-611E04F01FF0}"/>
              </a:ext>
            </a:extLst>
          </p:cNvPr>
          <p:cNvSpPr txBox="1"/>
          <p:nvPr/>
        </p:nvSpPr>
        <p:spPr>
          <a:xfrm>
            <a:off x="818225" y="1109293"/>
            <a:ext cx="105555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Cada flecha tiene una letra ¿Qué letras son?</a:t>
            </a:r>
            <a:endParaRPr lang="es-MX" dirty="0">
              <a:latin typeface="Century Gothic" panose="020B0502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26FFDC3-BB16-E296-D55A-85D1036E649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304" t="35669" r="71533" b="36136"/>
          <a:stretch/>
        </p:blipFill>
        <p:spPr>
          <a:xfrm>
            <a:off x="4891598" y="2108388"/>
            <a:ext cx="1429304" cy="3677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9161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298735-7C9B-AE5C-DFEA-A2433E8B07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243A29D3-956C-3140-E526-37FA4D536880}"/>
              </a:ext>
            </a:extLst>
          </p:cNvPr>
          <p:cNvSpPr txBox="1"/>
          <p:nvPr/>
        </p:nvSpPr>
        <p:spPr>
          <a:xfrm>
            <a:off x="3376692" y="244406"/>
            <a:ext cx="5705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solidFill>
                  <a:srgbClr val="000000"/>
                </a:solidFill>
                <a:latin typeface="Century Gothic" panose="020B0502020202020204" pitchFamily="34" charset="0"/>
              </a:rPr>
              <a:t>Los bloques y las instrucciones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82D4E53-9D09-1B27-18E3-C3C86A115AB6}"/>
              </a:ext>
            </a:extLst>
          </p:cNvPr>
          <p:cNvSpPr txBox="1"/>
          <p:nvPr/>
        </p:nvSpPr>
        <p:spPr>
          <a:xfrm>
            <a:off x="3624308" y="896229"/>
            <a:ext cx="494338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En que son similares las siguientes imágenes.</a:t>
            </a:r>
            <a:endParaRPr lang="es-MX" dirty="0">
              <a:latin typeface="Century Gothic" panose="020B0502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C02F6C0-A0B8-888C-F5AC-14CF1B2468C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304" t="35669" r="71533" b="36136"/>
          <a:stretch/>
        </p:blipFill>
        <p:spPr>
          <a:xfrm>
            <a:off x="2662040" y="2001856"/>
            <a:ext cx="1429304" cy="3677816"/>
          </a:xfrm>
          <a:prstGeom prst="rect">
            <a:avLst/>
          </a:prstGeom>
        </p:spPr>
      </p:pic>
      <p:pic>
        <p:nvPicPr>
          <p:cNvPr id="2050" name="Picture 2" descr="Aguja De La Brújula Imán - GIF gratis en Pixabay">
            <a:extLst>
              <a:ext uri="{FF2B5EF4-FFF2-40B4-BE49-F238E27FC236}">
                <a16:creationId xmlns:a16="http://schemas.microsoft.com/office/drawing/2014/main" id="{92D3C81C-4241-28CF-3C91-7A94CA4F28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4066" y="2001856"/>
            <a:ext cx="3417903" cy="3417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5100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C1E526-EB2D-B695-E3EF-065504D090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E060B82C-F599-060A-5E27-EE790DC44DCD}"/>
              </a:ext>
            </a:extLst>
          </p:cNvPr>
          <p:cNvSpPr txBox="1"/>
          <p:nvPr/>
        </p:nvSpPr>
        <p:spPr>
          <a:xfrm>
            <a:off x="3376692" y="244406"/>
            <a:ext cx="5705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solidFill>
                  <a:srgbClr val="000000"/>
                </a:solidFill>
                <a:latin typeface="Century Gothic" panose="020B0502020202020204" pitchFamily="34" charset="0"/>
              </a:rPr>
              <a:t>Los bloques y las instrucciones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99EEE32-C987-139C-4B26-CDB23430EA1C}"/>
              </a:ext>
            </a:extLst>
          </p:cNvPr>
          <p:cNvSpPr txBox="1"/>
          <p:nvPr/>
        </p:nvSpPr>
        <p:spPr>
          <a:xfrm>
            <a:off x="3376692" y="914183"/>
            <a:ext cx="49433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¿Que significan las letras?</a:t>
            </a:r>
            <a:endParaRPr lang="es-MX" dirty="0">
              <a:latin typeface="Century Gothic" panose="020B0502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F3C09B2-6563-A072-22D9-A0A5B8A1D87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304" t="35669" r="71533" b="36136"/>
          <a:stretch/>
        </p:blipFill>
        <p:spPr>
          <a:xfrm>
            <a:off x="4799970" y="1934043"/>
            <a:ext cx="1429304" cy="3677816"/>
          </a:xfrm>
          <a:prstGeom prst="rect">
            <a:avLst/>
          </a:prstGeom>
        </p:spPr>
      </p:pic>
      <p:pic>
        <p:nvPicPr>
          <p:cNvPr id="2050" name="Picture 2" descr="Aguja De La Brújula Imán - GIF gratis en Pixabay">
            <a:extLst>
              <a:ext uri="{FF2B5EF4-FFF2-40B4-BE49-F238E27FC236}">
                <a16:creationId xmlns:a16="http://schemas.microsoft.com/office/drawing/2014/main" id="{3B9CB5B4-A2F8-20FD-EC73-9F0813E4C4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293" y="2131812"/>
            <a:ext cx="3417903" cy="3417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88EE3D3-C983-E65A-300D-2E3520648233}"/>
              </a:ext>
            </a:extLst>
          </p:cNvPr>
          <p:cNvSpPr txBox="1"/>
          <p:nvPr/>
        </p:nvSpPr>
        <p:spPr>
          <a:xfrm>
            <a:off x="6610164" y="2094227"/>
            <a:ext cx="11666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/>
              <a:t>Norte</a:t>
            </a:r>
            <a:endParaRPr lang="es-MX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7F19D30-D3B5-A961-A5CC-3A420A60DA56}"/>
              </a:ext>
            </a:extLst>
          </p:cNvPr>
          <p:cNvSpPr txBox="1"/>
          <p:nvPr/>
        </p:nvSpPr>
        <p:spPr>
          <a:xfrm>
            <a:off x="6540622" y="3107559"/>
            <a:ext cx="11666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/>
              <a:t>Sur</a:t>
            </a:r>
            <a:endParaRPr lang="es-MX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20A09E9A-13AE-0E79-ADDB-40952A2FA63C}"/>
              </a:ext>
            </a:extLst>
          </p:cNvPr>
          <p:cNvSpPr txBox="1"/>
          <p:nvPr/>
        </p:nvSpPr>
        <p:spPr>
          <a:xfrm>
            <a:off x="6610163" y="4120891"/>
            <a:ext cx="11666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/>
              <a:t>Este</a:t>
            </a:r>
            <a:endParaRPr lang="es-MX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FADE429-37A7-742D-1425-1DDDE895C5B2}"/>
              </a:ext>
            </a:extLst>
          </p:cNvPr>
          <p:cNvSpPr txBox="1"/>
          <p:nvPr/>
        </p:nvSpPr>
        <p:spPr>
          <a:xfrm>
            <a:off x="6610163" y="5073093"/>
            <a:ext cx="11666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/>
              <a:t>Oeste</a:t>
            </a:r>
            <a:endParaRPr lang="es-MX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37AD441B-0BD2-D9EF-7ED8-5FCEEFAA7E3D}"/>
              </a:ext>
            </a:extLst>
          </p:cNvPr>
          <p:cNvSpPr txBox="1"/>
          <p:nvPr/>
        </p:nvSpPr>
        <p:spPr>
          <a:xfrm>
            <a:off x="8094215" y="2094227"/>
            <a:ext cx="11666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/>
              <a:t>North</a:t>
            </a:r>
            <a:endParaRPr lang="es-MX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7A548A28-E796-10BC-20E1-4FCE45E5C1C6}"/>
              </a:ext>
            </a:extLst>
          </p:cNvPr>
          <p:cNvSpPr txBox="1"/>
          <p:nvPr/>
        </p:nvSpPr>
        <p:spPr>
          <a:xfrm>
            <a:off x="8018645" y="3107559"/>
            <a:ext cx="83228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/>
              <a:t>South</a:t>
            </a:r>
            <a:endParaRPr lang="es-MX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D0D42FD-4DD5-FA49-2444-EB5FF3218CB6}"/>
              </a:ext>
            </a:extLst>
          </p:cNvPr>
          <p:cNvSpPr txBox="1"/>
          <p:nvPr/>
        </p:nvSpPr>
        <p:spPr>
          <a:xfrm>
            <a:off x="8094215" y="4060399"/>
            <a:ext cx="83228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/>
              <a:t>East</a:t>
            </a:r>
            <a:endParaRPr lang="es-MX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E3E75FA4-FF90-8F95-8F4C-6953987028F5}"/>
              </a:ext>
            </a:extLst>
          </p:cNvPr>
          <p:cNvSpPr txBox="1"/>
          <p:nvPr/>
        </p:nvSpPr>
        <p:spPr>
          <a:xfrm>
            <a:off x="8094215" y="5073093"/>
            <a:ext cx="83228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/>
              <a:t>West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0223861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5EF2A9-6658-FB43-642C-32A090F863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03B20C9E-D667-47EE-D0A8-9B85C67775B7}"/>
              </a:ext>
            </a:extLst>
          </p:cNvPr>
          <p:cNvSpPr txBox="1"/>
          <p:nvPr/>
        </p:nvSpPr>
        <p:spPr>
          <a:xfrm>
            <a:off x="3287175" y="84337"/>
            <a:ext cx="68858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>
                <a:solidFill>
                  <a:srgbClr val="000000"/>
                </a:solidFill>
                <a:latin typeface="Century Gothic" panose="020B0502020202020204" pitchFamily="34" charset="0"/>
              </a:rPr>
              <a:t>¿Y para que me sirven estos bloques?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346F4938-AA79-6B85-323D-946A7005F15A}"/>
              </a:ext>
            </a:extLst>
          </p:cNvPr>
          <p:cNvSpPr txBox="1"/>
          <p:nvPr/>
        </p:nvSpPr>
        <p:spPr>
          <a:xfrm>
            <a:off x="3204123" y="646041"/>
            <a:ext cx="79560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Estos bloques sirven para orientarse y saber hacia donde te diriges</a:t>
            </a:r>
            <a:endParaRPr lang="es-MX" dirty="0">
              <a:latin typeface="Century Gothic" panose="020B0502020202020204" pitchFamily="34" charset="0"/>
            </a:endParaRPr>
          </a:p>
        </p:txBody>
      </p:sp>
      <p:grpSp>
        <p:nvGrpSpPr>
          <p:cNvPr id="23" name="Grupo 22">
            <a:extLst>
              <a:ext uri="{FF2B5EF4-FFF2-40B4-BE49-F238E27FC236}">
                <a16:creationId xmlns:a16="http://schemas.microsoft.com/office/drawing/2014/main" id="{478308BC-0702-0A1A-CDA3-492F9A353D25}"/>
              </a:ext>
            </a:extLst>
          </p:cNvPr>
          <p:cNvGrpSpPr/>
          <p:nvPr/>
        </p:nvGrpSpPr>
        <p:grpSpPr>
          <a:xfrm>
            <a:off x="3511803" y="1041838"/>
            <a:ext cx="518659" cy="569460"/>
            <a:chOff x="3511803" y="1041838"/>
            <a:chExt cx="518659" cy="569460"/>
          </a:xfrm>
        </p:grpSpPr>
        <p:sp>
          <p:nvSpPr>
            <p:cNvPr id="15" name="Flecha: hacia arriba 14">
              <a:extLst>
                <a:ext uri="{FF2B5EF4-FFF2-40B4-BE49-F238E27FC236}">
                  <a16:creationId xmlns:a16="http://schemas.microsoft.com/office/drawing/2014/main" id="{A9475230-40C3-CDC0-756F-5505ED6C9DDF}"/>
                </a:ext>
              </a:extLst>
            </p:cNvPr>
            <p:cNvSpPr/>
            <p:nvPr/>
          </p:nvSpPr>
          <p:spPr>
            <a:xfrm>
              <a:off x="3511803" y="1041838"/>
              <a:ext cx="452761" cy="569460"/>
            </a:xfrm>
            <a:prstGeom prst="up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22" name="CuadroTexto 21">
              <a:extLst>
                <a:ext uri="{FF2B5EF4-FFF2-40B4-BE49-F238E27FC236}">
                  <a16:creationId xmlns:a16="http://schemas.microsoft.com/office/drawing/2014/main" id="{989D461F-C900-E4D3-820A-1EE6A96E29D7}"/>
                </a:ext>
              </a:extLst>
            </p:cNvPr>
            <p:cNvSpPr txBox="1"/>
            <p:nvPr/>
          </p:nvSpPr>
          <p:spPr>
            <a:xfrm>
              <a:off x="3577701" y="1188539"/>
              <a:ext cx="45276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b="1" dirty="0">
                  <a:solidFill>
                    <a:schemeClr val="bg1"/>
                  </a:solidFill>
                </a:rPr>
                <a:t>N</a:t>
              </a:r>
              <a:endParaRPr lang="es-MX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2" name="Grupo 31">
            <a:extLst>
              <a:ext uri="{FF2B5EF4-FFF2-40B4-BE49-F238E27FC236}">
                <a16:creationId xmlns:a16="http://schemas.microsoft.com/office/drawing/2014/main" id="{4D2C86DD-F04B-3ECE-E535-29031D734EA7}"/>
              </a:ext>
            </a:extLst>
          </p:cNvPr>
          <p:cNvGrpSpPr/>
          <p:nvPr/>
        </p:nvGrpSpPr>
        <p:grpSpPr>
          <a:xfrm>
            <a:off x="4936170" y="1068801"/>
            <a:ext cx="518659" cy="569460"/>
            <a:chOff x="4936170" y="1068801"/>
            <a:chExt cx="518659" cy="569460"/>
          </a:xfrm>
        </p:grpSpPr>
        <p:sp>
          <p:nvSpPr>
            <p:cNvPr id="16" name="Flecha: hacia arriba 15">
              <a:extLst>
                <a:ext uri="{FF2B5EF4-FFF2-40B4-BE49-F238E27FC236}">
                  <a16:creationId xmlns:a16="http://schemas.microsoft.com/office/drawing/2014/main" id="{C6506626-6084-AA5A-5F38-BF2E2A752B66}"/>
                </a:ext>
              </a:extLst>
            </p:cNvPr>
            <p:cNvSpPr/>
            <p:nvPr/>
          </p:nvSpPr>
          <p:spPr>
            <a:xfrm rot="10800000">
              <a:off x="4936170" y="1068801"/>
              <a:ext cx="452761" cy="569460"/>
            </a:xfrm>
            <a:prstGeom prst="up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27" name="CuadroTexto 26">
              <a:extLst>
                <a:ext uri="{FF2B5EF4-FFF2-40B4-BE49-F238E27FC236}">
                  <a16:creationId xmlns:a16="http://schemas.microsoft.com/office/drawing/2014/main" id="{A3C3607B-04EC-423B-FC80-91C7D2F0AE7F}"/>
                </a:ext>
              </a:extLst>
            </p:cNvPr>
            <p:cNvSpPr txBox="1"/>
            <p:nvPr/>
          </p:nvSpPr>
          <p:spPr>
            <a:xfrm>
              <a:off x="5002068" y="1158318"/>
              <a:ext cx="45276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s-ES" b="1" dirty="0">
                  <a:solidFill>
                    <a:schemeClr val="bg1"/>
                  </a:solidFill>
                </a:rPr>
                <a:t>S</a:t>
              </a:r>
              <a:endParaRPr lang="es-MX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3" name="Grupo 32">
            <a:extLst>
              <a:ext uri="{FF2B5EF4-FFF2-40B4-BE49-F238E27FC236}">
                <a16:creationId xmlns:a16="http://schemas.microsoft.com/office/drawing/2014/main" id="{276A50D2-071D-59F1-B69E-29479C4C21EB}"/>
              </a:ext>
            </a:extLst>
          </p:cNvPr>
          <p:cNvGrpSpPr/>
          <p:nvPr/>
        </p:nvGrpSpPr>
        <p:grpSpPr>
          <a:xfrm>
            <a:off x="6602464" y="1145508"/>
            <a:ext cx="569460" cy="452761"/>
            <a:chOff x="6602464" y="1145508"/>
            <a:chExt cx="569460" cy="452761"/>
          </a:xfrm>
        </p:grpSpPr>
        <p:sp>
          <p:nvSpPr>
            <p:cNvPr id="17" name="Flecha: hacia arriba 16">
              <a:extLst>
                <a:ext uri="{FF2B5EF4-FFF2-40B4-BE49-F238E27FC236}">
                  <a16:creationId xmlns:a16="http://schemas.microsoft.com/office/drawing/2014/main" id="{CF2A2AD8-8C1F-05EF-663A-864014077FF6}"/>
                </a:ext>
              </a:extLst>
            </p:cNvPr>
            <p:cNvSpPr/>
            <p:nvPr/>
          </p:nvSpPr>
          <p:spPr>
            <a:xfrm rot="5239669">
              <a:off x="6660813" y="1087159"/>
              <a:ext cx="452761" cy="569460"/>
            </a:xfrm>
            <a:prstGeom prst="up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29" name="CuadroTexto 28">
              <a:extLst>
                <a:ext uri="{FF2B5EF4-FFF2-40B4-BE49-F238E27FC236}">
                  <a16:creationId xmlns:a16="http://schemas.microsoft.com/office/drawing/2014/main" id="{59641245-4F74-E5C8-7B96-E98325A2B870}"/>
                </a:ext>
              </a:extLst>
            </p:cNvPr>
            <p:cNvSpPr txBox="1"/>
            <p:nvPr/>
          </p:nvSpPr>
          <p:spPr>
            <a:xfrm>
              <a:off x="6658116" y="1186926"/>
              <a:ext cx="34593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s-ES" b="1" dirty="0">
                  <a:solidFill>
                    <a:schemeClr val="bg1"/>
                  </a:solidFill>
                </a:rPr>
                <a:t>E</a:t>
              </a:r>
              <a:endParaRPr lang="es-MX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4" name="Grupo 33">
            <a:extLst>
              <a:ext uri="{FF2B5EF4-FFF2-40B4-BE49-F238E27FC236}">
                <a16:creationId xmlns:a16="http://schemas.microsoft.com/office/drawing/2014/main" id="{7628627A-C314-DBB3-4B78-210CE30885AA}"/>
              </a:ext>
            </a:extLst>
          </p:cNvPr>
          <p:cNvGrpSpPr/>
          <p:nvPr/>
        </p:nvGrpSpPr>
        <p:grpSpPr>
          <a:xfrm>
            <a:off x="8219764" y="1167979"/>
            <a:ext cx="965056" cy="452761"/>
            <a:chOff x="8219764" y="1167979"/>
            <a:chExt cx="965056" cy="452761"/>
          </a:xfrm>
        </p:grpSpPr>
        <p:sp>
          <p:nvSpPr>
            <p:cNvPr id="18" name="Flecha: hacia arriba 17">
              <a:extLst>
                <a:ext uri="{FF2B5EF4-FFF2-40B4-BE49-F238E27FC236}">
                  <a16:creationId xmlns:a16="http://schemas.microsoft.com/office/drawing/2014/main" id="{0293F7CF-BA33-6AC0-87A5-CF6D903D0026}"/>
                </a:ext>
              </a:extLst>
            </p:cNvPr>
            <p:cNvSpPr/>
            <p:nvPr/>
          </p:nvSpPr>
          <p:spPr>
            <a:xfrm rot="16200000">
              <a:off x="8278113" y="1109630"/>
              <a:ext cx="452761" cy="569460"/>
            </a:xfrm>
            <a:prstGeom prst="up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31" name="CuadroTexto 30">
              <a:extLst>
                <a:ext uri="{FF2B5EF4-FFF2-40B4-BE49-F238E27FC236}">
                  <a16:creationId xmlns:a16="http://schemas.microsoft.com/office/drawing/2014/main" id="{5170A42D-2DED-AE26-C6C8-B6D381A0BD52}"/>
                </a:ext>
              </a:extLst>
            </p:cNvPr>
            <p:cNvSpPr txBox="1"/>
            <p:nvPr/>
          </p:nvSpPr>
          <p:spPr>
            <a:xfrm>
              <a:off x="8393627" y="1218676"/>
              <a:ext cx="79119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s-ES" b="1" dirty="0">
                  <a:solidFill>
                    <a:schemeClr val="bg1"/>
                  </a:solidFill>
                </a:rPr>
                <a:t>O</a:t>
              </a:r>
              <a:endParaRPr lang="es-MX" dirty="0"/>
            </a:p>
          </p:txBody>
        </p:sp>
      </p:grpSp>
      <p:grpSp>
        <p:nvGrpSpPr>
          <p:cNvPr id="2057" name="Grupo 2056">
            <a:extLst>
              <a:ext uri="{FF2B5EF4-FFF2-40B4-BE49-F238E27FC236}">
                <a16:creationId xmlns:a16="http://schemas.microsoft.com/office/drawing/2014/main" id="{F4A9211C-8C93-7E3C-7D36-17CF1215DD85}"/>
              </a:ext>
            </a:extLst>
          </p:cNvPr>
          <p:cNvGrpSpPr/>
          <p:nvPr/>
        </p:nvGrpSpPr>
        <p:grpSpPr>
          <a:xfrm>
            <a:off x="2465624" y="1761282"/>
            <a:ext cx="7570100" cy="4094734"/>
            <a:chOff x="2465624" y="1761282"/>
            <a:chExt cx="7570100" cy="4094734"/>
          </a:xfrm>
        </p:grpSpPr>
        <p:grpSp>
          <p:nvGrpSpPr>
            <p:cNvPr id="40" name="Grupo 39">
              <a:extLst>
                <a:ext uri="{FF2B5EF4-FFF2-40B4-BE49-F238E27FC236}">
                  <a16:creationId xmlns:a16="http://schemas.microsoft.com/office/drawing/2014/main" id="{F1F4323F-DEE7-AFA3-212F-C14561249A11}"/>
                </a:ext>
              </a:extLst>
            </p:cNvPr>
            <p:cNvGrpSpPr/>
            <p:nvPr/>
          </p:nvGrpSpPr>
          <p:grpSpPr>
            <a:xfrm>
              <a:off x="2495892" y="1761282"/>
              <a:ext cx="7501632" cy="4094734"/>
              <a:chOff x="2495892" y="1761282"/>
              <a:chExt cx="7501632" cy="4094734"/>
            </a:xfrm>
          </p:grpSpPr>
          <p:sp>
            <p:nvSpPr>
              <p:cNvPr id="21" name="Rectángulo 20">
                <a:extLst>
                  <a:ext uri="{FF2B5EF4-FFF2-40B4-BE49-F238E27FC236}">
                    <a16:creationId xmlns:a16="http://schemas.microsoft.com/office/drawing/2014/main" id="{E3B3DC2B-8478-3C1A-8724-86BF137A4AB0}"/>
                  </a:ext>
                </a:extLst>
              </p:cNvPr>
              <p:cNvSpPr/>
              <p:nvPr/>
            </p:nvSpPr>
            <p:spPr>
              <a:xfrm>
                <a:off x="2495892" y="1767632"/>
                <a:ext cx="7501632" cy="408838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cxnSp>
            <p:nvCxnSpPr>
              <p:cNvPr id="36" name="Conector recto 35">
                <a:extLst>
                  <a:ext uri="{FF2B5EF4-FFF2-40B4-BE49-F238E27FC236}">
                    <a16:creationId xmlns:a16="http://schemas.microsoft.com/office/drawing/2014/main" id="{218A4E4D-30D9-989A-7377-69FEC3629086}"/>
                  </a:ext>
                </a:extLst>
              </p:cNvPr>
              <p:cNvCxnSpPr/>
              <p:nvPr/>
            </p:nvCxnSpPr>
            <p:spPr>
              <a:xfrm>
                <a:off x="3204123" y="1767632"/>
                <a:ext cx="0" cy="408838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Conector recto 36">
                <a:extLst>
                  <a:ext uri="{FF2B5EF4-FFF2-40B4-BE49-F238E27FC236}">
                    <a16:creationId xmlns:a16="http://schemas.microsoft.com/office/drawing/2014/main" id="{CB69C448-90DF-7E9B-4417-01C581C14E1B}"/>
                  </a:ext>
                </a:extLst>
              </p:cNvPr>
              <p:cNvCxnSpPr/>
              <p:nvPr/>
            </p:nvCxnSpPr>
            <p:spPr>
              <a:xfrm>
                <a:off x="4029623" y="1761282"/>
                <a:ext cx="0" cy="408838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Conector recto 37">
                <a:extLst>
                  <a:ext uri="{FF2B5EF4-FFF2-40B4-BE49-F238E27FC236}">
                    <a16:creationId xmlns:a16="http://schemas.microsoft.com/office/drawing/2014/main" id="{356A60AE-99C5-5676-ECB3-43F39A76932D}"/>
                  </a:ext>
                </a:extLst>
              </p:cNvPr>
              <p:cNvCxnSpPr/>
              <p:nvPr/>
            </p:nvCxnSpPr>
            <p:spPr>
              <a:xfrm>
                <a:off x="4804323" y="1761282"/>
                <a:ext cx="0" cy="408838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Conector recto 38">
                <a:extLst>
                  <a:ext uri="{FF2B5EF4-FFF2-40B4-BE49-F238E27FC236}">
                    <a16:creationId xmlns:a16="http://schemas.microsoft.com/office/drawing/2014/main" id="{0041BDE9-B66B-E9B7-9DF0-FC2C9B08BBB7}"/>
                  </a:ext>
                </a:extLst>
              </p:cNvPr>
              <p:cNvCxnSpPr/>
              <p:nvPr/>
            </p:nvCxnSpPr>
            <p:spPr>
              <a:xfrm>
                <a:off x="5598073" y="1767632"/>
                <a:ext cx="0" cy="408838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1" name="Conector recto 40">
              <a:extLst>
                <a:ext uri="{FF2B5EF4-FFF2-40B4-BE49-F238E27FC236}">
                  <a16:creationId xmlns:a16="http://schemas.microsoft.com/office/drawing/2014/main" id="{9B9AD875-D769-2799-CC1A-447D0474E4B0}"/>
                </a:ext>
              </a:extLst>
            </p:cNvPr>
            <p:cNvCxnSpPr/>
            <p:nvPr/>
          </p:nvCxnSpPr>
          <p:spPr>
            <a:xfrm>
              <a:off x="6366423" y="1761282"/>
              <a:ext cx="0" cy="408838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Conector recto 41">
              <a:extLst>
                <a:ext uri="{FF2B5EF4-FFF2-40B4-BE49-F238E27FC236}">
                  <a16:creationId xmlns:a16="http://schemas.microsoft.com/office/drawing/2014/main" id="{9CA83064-90A6-BACF-D4A4-F8E879101F6A}"/>
                </a:ext>
              </a:extLst>
            </p:cNvPr>
            <p:cNvCxnSpPr/>
            <p:nvPr/>
          </p:nvCxnSpPr>
          <p:spPr>
            <a:xfrm>
              <a:off x="7094010" y="1767632"/>
              <a:ext cx="0" cy="408838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ector recto 42">
              <a:extLst>
                <a:ext uri="{FF2B5EF4-FFF2-40B4-BE49-F238E27FC236}">
                  <a16:creationId xmlns:a16="http://schemas.microsoft.com/office/drawing/2014/main" id="{CE99971D-EFCA-0F10-FB0D-B215ACB43565}"/>
                </a:ext>
              </a:extLst>
            </p:cNvPr>
            <p:cNvCxnSpPr/>
            <p:nvPr/>
          </p:nvCxnSpPr>
          <p:spPr>
            <a:xfrm>
              <a:off x="7824056" y="1761282"/>
              <a:ext cx="0" cy="408838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Conector recto 43">
              <a:extLst>
                <a:ext uri="{FF2B5EF4-FFF2-40B4-BE49-F238E27FC236}">
                  <a16:creationId xmlns:a16="http://schemas.microsoft.com/office/drawing/2014/main" id="{8EE86DD9-536E-E48C-0F7D-E1D01BC7E1A2}"/>
                </a:ext>
              </a:extLst>
            </p:cNvPr>
            <p:cNvCxnSpPr/>
            <p:nvPr/>
          </p:nvCxnSpPr>
          <p:spPr>
            <a:xfrm>
              <a:off x="8627843" y="1767632"/>
              <a:ext cx="0" cy="408838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Conector recto 44">
              <a:extLst>
                <a:ext uri="{FF2B5EF4-FFF2-40B4-BE49-F238E27FC236}">
                  <a16:creationId xmlns:a16="http://schemas.microsoft.com/office/drawing/2014/main" id="{62910462-70CE-7153-D677-0C1BD5C1B3A8}"/>
                </a:ext>
              </a:extLst>
            </p:cNvPr>
            <p:cNvCxnSpPr/>
            <p:nvPr/>
          </p:nvCxnSpPr>
          <p:spPr>
            <a:xfrm>
              <a:off x="9321016" y="1761282"/>
              <a:ext cx="0" cy="408838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ector recto 46">
              <a:extLst>
                <a:ext uri="{FF2B5EF4-FFF2-40B4-BE49-F238E27FC236}">
                  <a16:creationId xmlns:a16="http://schemas.microsoft.com/office/drawing/2014/main" id="{5BDB09E0-05AC-1071-C229-37BB420CC10D}"/>
                </a:ext>
              </a:extLst>
            </p:cNvPr>
            <p:cNvCxnSpPr/>
            <p:nvPr/>
          </p:nvCxnSpPr>
          <p:spPr>
            <a:xfrm>
              <a:off x="2495892" y="2403987"/>
              <a:ext cx="7501632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Conector recto 47">
              <a:extLst>
                <a:ext uri="{FF2B5EF4-FFF2-40B4-BE49-F238E27FC236}">
                  <a16:creationId xmlns:a16="http://schemas.microsoft.com/office/drawing/2014/main" id="{1D5F7F8F-4246-AE58-BE0E-82F47C7487F2}"/>
                </a:ext>
              </a:extLst>
            </p:cNvPr>
            <p:cNvCxnSpPr/>
            <p:nvPr/>
          </p:nvCxnSpPr>
          <p:spPr>
            <a:xfrm>
              <a:off x="2495892" y="3050458"/>
              <a:ext cx="7501632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ector recto 48">
              <a:extLst>
                <a:ext uri="{FF2B5EF4-FFF2-40B4-BE49-F238E27FC236}">
                  <a16:creationId xmlns:a16="http://schemas.microsoft.com/office/drawing/2014/main" id="{478D09E0-4134-E64B-B2A6-BBF8C8A63E4A}"/>
                </a:ext>
              </a:extLst>
            </p:cNvPr>
            <p:cNvCxnSpPr/>
            <p:nvPr/>
          </p:nvCxnSpPr>
          <p:spPr>
            <a:xfrm>
              <a:off x="2478684" y="3699387"/>
              <a:ext cx="7501632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Conector recto 49">
              <a:extLst>
                <a:ext uri="{FF2B5EF4-FFF2-40B4-BE49-F238E27FC236}">
                  <a16:creationId xmlns:a16="http://schemas.microsoft.com/office/drawing/2014/main" id="{6531B321-302F-F1DC-309A-4BC0C3FF31CA}"/>
                </a:ext>
              </a:extLst>
            </p:cNvPr>
            <p:cNvCxnSpPr/>
            <p:nvPr/>
          </p:nvCxnSpPr>
          <p:spPr>
            <a:xfrm>
              <a:off x="2495892" y="4429432"/>
              <a:ext cx="7501632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Conector recto 50">
              <a:extLst>
                <a:ext uri="{FF2B5EF4-FFF2-40B4-BE49-F238E27FC236}">
                  <a16:creationId xmlns:a16="http://schemas.microsoft.com/office/drawing/2014/main" id="{C23FBA1E-03C2-89F2-7CC9-84D80AEF0A9B}"/>
                </a:ext>
              </a:extLst>
            </p:cNvPr>
            <p:cNvCxnSpPr/>
            <p:nvPr/>
          </p:nvCxnSpPr>
          <p:spPr>
            <a:xfrm>
              <a:off x="2465624" y="5115232"/>
              <a:ext cx="7501632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2" name="Picture 4" descr="Fuego Calor Toon - GIF gratis en Pixabay">
              <a:extLst>
                <a:ext uri="{FF2B5EF4-FFF2-40B4-BE49-F238E27FC236}">
                  <a16:creationId xmlns:a16="http://schemas.microsoft.com/office/drawing/2014/main" id="{3717D03A-6856-C3B8-1F05-09BEC46B013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14608" y="4510395"/>
              <a:ext cx="813184" cy="4574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9" name="Picture 4" descr="Fuego Calor Toon - GIF gratis en Pixabay">
              <a:extLst>
                <a:ext uri="{FF2B5EF4-FFF2-40B4-BE49-F238E27FC236}">
                  <a16:creationId xmlns:a16="http://schemas.microsoft.com/office/drawing/2014/main" id="{6E32A4DF-D905-BBA9-72C4-8BF1CA8B968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49259" y="4510395"/>
              <a:ext cx="813184" cy="4574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0" name="Picture 4" descr="Fuego Calor Toon - GIF gratis en Pixabay">
              <a:extLst>
                <a:ext uri="{FF2B5EF4-FFF2-40B4-BE49-F238E27FC236}">
                  <a16:creationId xmlns:a16="http://schemas.microsoft.com/office/drawing/2014/main" id="{579DA9BE-09C6-ECE8-06B8-00CD92C8AC6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12269" y="2443100"/>
              <a:ext cx="813184" cy="4574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" name="Picture 4" descr="Fuego Calor Toon - GIF gratis en Pixabay">
              <a:extLst>
                <a:ext uri="{FF2B5EF4-FFF2-40B4-BE49-F238E27FC236}">
                  <a16:creationId xmlns:a16="http://schemas.microsoft.com/office/drawing/2014/main" id="{39571359-838B-3BF1-ABF8-4D6870633E1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48341" y="3090003"/>
              <a:ext cx="813184" cy="4574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2" name="Picture 4" descr="Fuego Calor Toon - GIF gratis en Pixabay">
              <a:extLst>
                <a:ext uri="{FF2B5EF4-FFF2-40B4-BE49-F238E27FC236}">
                  <a16:creationId xmlns:a16="http://schemas.microsoft.com/office/drawing/2014/main" id="{7ABCB62A-6C62-4B31-F51E-28882DE0A2E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66423" y="3783790"/>
              <a:ext cx="813184" cy="4574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3" name="Picture 4" descr="Fuego Calor Toon - GIF gratis en Pixabay">
              <a:extLst>
                <a:ext uri="{FF2B5EF4-FFF2-40B4-BE49-F238E27FC236}">
                  <a16:creationId xmlns:a16="http://schemas.microsoft.com/office/drawing/2014/main" id="{FFB23678-1C3F-CC11-C0E4-33543202C76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96300" y="1853226"/>
              <a:ext cx="813184" cy="4574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48" name="Picture 4" descr="Fuego Calor Toon - GIF gratis en Pixabay">
              <a:extLst>
                <a:ext uri="{FF2B5EF4-FFF2-40B4-BE49-F238E27FC236}">
                  <a16:creationId xmlns:a16="http://schemas.microsoft.com/office/drawing/2014/main" id="{297E622C-BCFE-6310-AFF9-E22C4C4165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86813" y="3141580"/>
              <a:ext cx="813184" cy="4574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49" name="Picture 4" descr="Fuego Calor Toon - GIF gratis en Pixabay">
              <a:extLst>
                <a:ext uri="{FF2B5EF4-FFF2-40B4-BE49-F238E27FC236}">
                  <a16:creationId xmlns:a16="http://schemas.microsoft.com/office/drawing/2014/main" id="{0220B430-FFBB-78C0-05D6-21FC0F90808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13171" y="5273117"/>
              <a:ext cx="813184" cy="4574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1" name="Picture 4" descr="Fuego Calor Toon - GIF gratis en Pixabay">
              <a:extLst>
                <a:ext uri="{FF2B5EF4-FFF2-40B4-BE49-F238E27FC236}">
                  <a16:creationId xmlns:a16="http://schemas.microsoft.com/office/drawing/2014/main" id="{A5793BCD-42D6-D4FF-2601-1287B9947E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78438" y="5234139"/>
              <a:ext cx="813184" cy="4574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2" name="Picture 4" descr="Fuego Calor Toon - GIF gratis en Pixabay">
              <a:extLst>
                <a:ext uri="{FF2B5EF4-FFF2-40B4-BE49-F238E27FC236}">
                  <a16:creationId xmlns:a16="http://schemas.microsoft.com/office/drawing/2014/main" id="{17A0B92B-32E2-EEFB-B0ED-BE612CABEBA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03230" y="3685478"/>
              <a:ext cx="813184" cy="4574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3" name="Picture 4" descr="Fuego Calor Toon - GIF gratis en Pixabay">
              <a:extLst>
                <a:ext uri="{FF2B5EF4-FFF2-40B4-BE49-F238E27FC236}">
                  <a16:creationId xmlns:a16="http://schemas.microsoft.com/office/drawing/2014/main" id="{9B2F52FF-B764-F5C6-02AD-CA3C3607CDE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02327" y="1883252"/>
              <a:ext cx="813184" cy="4574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4" name="Picture 4" descr="Fuego Calor Toon - GIF gratis en Pixabay">
              <a:extLst>
                <a:ext uri="{FF2B5EF4-FFF2-40B4-BE49-F238E27FC236}">
                  <a16:creationId xmlns:a16="http://schemas.microsoft.com/office/drawing/2014/main" id="{F16BB425-5A65-AB8B-CBE0-A95F7C32BF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55738" y="4456317"/>
              <a:ext cx="813184" cy="4574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Imagen 19">
              <a:extLst>
                <a:ext uri="{FF2B5EF4-FFF2-40B4-BE49-F238E27FC236}">
                  <a16:creationId xmlns:a16="http://schemas.microsoft.com/office/drawing/2014/main" id="{A7711757-BF24-6AAC-CA2A-23C7BA0D9F3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16656" y="5140256"/>
              <a:ext cx="660775" cy="660775"/>
            </a:xfrm>
            <a:prstGeom prst="rect">
              <a:avLst/>
            </a:prstGeom>
          </p:spPr>
        </p:pic>
        <p:pic>
          <p:nvPicPr>
            <p:cNvPr id="3080" name="Picture 8" descr="Ice Age personaje Sid Pulgar Arriba PNG transparente - StickPNG">
              <a:extLst>
                <a:ext uri="{FF2B5EF4-FFF2-40B4-BE49-F238E27FC236}">
                  <a16:creationId xmlns:a16="http://schemas.microsoft.com/office/drawing/2014/main" id="{E38AFB81-6D26-A33A-02DD-86559BE4F8B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9778" b="89778" l="0" r="89778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90883" y="1782325"/>
              <a:ext cx="644841" cy="6448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058" name="CuadroTexto 2057">
            <a:extLst>
              <a:ext uri="{FF2B5EF4-FFF2-40B4-BE49-F238E27FC236}">
                <a16:creationId xmlns:a16="http://schemas.microsoft.com/office/drawing/2014/main" id="{2E911342-1C00-B31C-8915-E303541C6341}"/>
              </a:ext>
            </a:extLst>
          </p:cNvPr>
          <p:cNvSpPr txBox="1"/>
          <p:nvPr/>
        </p:nvSpPr>
        <p:spPr>
          <a:xfrm>
            <a:off x="285137" y="5159284"/>
            <a:ext cx="20008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Ayuda a </a:t>
            </a:r>
            <a:r>
              <a:rPr lang="es-ES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S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crat</a:t>
            </a:r>
            <a:r>
              <a:rPr lang="es-ES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a</a:t>
            </a:r>
          </a:p>
          <a:p>
            <a:r>
              <a:rPr lang="es-ES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llegar con Sid.</a:t>
            </a:r>
            <a:endParaRPr 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35950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7A1CCE96-018A-472E-9581-3FA69908339E}"/>
              </a:ext>
            </a:extLst>
          </p:cNvPr>
          <p:cNvSpPr txBox="1"/>
          <p:nvPr/>
        </p:nvSpPr>
        <p:spPr>
          <a:xfrm>
            <a:off x="1993330" y="2307880"/>
            <a:ext cx="744103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400"/>
              <a:t>Actividad  51_52</a:t>
            </a:r>
            <a:endParaRPr lang="es-MX" sz="4400" dirty="0"/>
          </a:p>
          <a:p>
            <a:pPr algn="ctr"/>
            <a:r>
              <a:rPr lang="es-MX" sz="4400" dirty="0"/>
              <a:t>Habilidad 26 </a:t>
            </a:r>
            <a:r>
              <a:rPr lang="es-MX" sz="4400" dirty="0" err="1"/>
              <a:t>Code</a:t>
            </a:r>
            <a:endParaRPr lang="es-MX" sz="4400" dirty="0"/>
          </a:p>
        </p:txBody>
      </p:sp>
    </p:spTree>
    <p:extLst>
      <p:ext uri="{BB962C8B-B14F-4D97-AF65-F5344CB8AC3E}">
        <p14:creationId xmlns:p14="http://schemas.microsoft.com/office/powerpoint/2010/main" val="2760905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D64AE7C1-2192-4017-B17F-A2158A591E63}"/>
              </a:ext>
            </a:extLst>
          </p:cNvPr>
          <p:cNvSpPr txBox="1"/>
          <p:nvPr/>
        </p:nvSpPr>
        <p:spPr>
          <a:xfrm>
            <a:off x="1146495" y="598237"/>
            <a:ext cx="989901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es-ES" sz="2400" dirty="0"/>
            </a:br>
            <a:r>
              <a:rPr lang="es-ES" sz="24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Responde las siguientes preguntas:</a:t>
            </a:r>
          </a:p>
          <a:p>
            <a:endParaRPr lang="es-ES" sz="2400" b="0" i="0" dirty="0">
              <a:solidFill>
                <a:srgbClr val="000000"/>
              </a:solidFill>
              <a:effectLst/>
              <a:latin typeface="helvetica" panose="020B0604020202020204" pitchFamily="34" charset="0"/>
            </a:endParaRPr>
          </a:p>
          <a:p>
            <a:pPr fontAlgn="base"/>
            <a:br>
              <a:rPr lang="es-ES" sz="2400" dirty="0"/>
            </a:br>
            <a:r>
              <a:rPr lang="es-ES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¿</a:t>
            </a:r>
            <a:r>
              <a:rPr lang="es-ES" dirty="0">
                <a:solidFill>
                  <a:srgbClr val="000000"/>
                </a:solidFill>
                <a:latin typeface="helvetica" panose="020B0604020202020204" pitchFamily="34" charset="0"/>
              </a:rPr>
              <a:t>Qué significa North</a:t>
            </a:r>
            <a:r>
              <a:rPr lang="es-ES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?</a:t>
            </a:r>
          </a:p>
          <a:p>
            <a:pPr fontAlgn="base"/>
            <a:endParaRPr lang="es-ES" dirty="0">
              <a:solidFill>
                <a:srgbClr val="000000"/>
              </a:solidFill>
              <a:latin typeface="helvetica" panose="020B0604020202020204" pitchFamily="34" charset="0"/>
            </a:endParaRPr>
          </a:p>
          <a:p>
            <a:pPr fontAlgn="base"/>
            <a:r>
              <a:rPr lang="es-ES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¿Qué significa South?</a:t>
            </a:r>
          </a:p>
          <a:p>
            <a:pPr fontAlgn="base"/>
            <a:endParaRPr lang="es-ES" dirty="0">
              <a:solidFill>
                <a:srgbClr val="000000"/>
              </a:solidFill>
              <a:latin typeface="helvetica" panose="020B0604020202020204" pitchFamily="34" charset="0"/>
            </a:endParaRPr>
          </a:p>
          <a:p>
            <a:pPr fontAlgn="base"/>
            <a:r>
              <a:rPr lang="es-ES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¿Qué significa </a:t>
            </a:r>
            <a:r>
              <a:rPr lang="es-ES" dirty="0">
                <a:solidFill>
                  <a:srgbClr val="000000"/>
                </a:solidFill>
                <a:latin typeface="helvetica" panose="020B0604020202020204" pitchFamily="34" charset="0"/>
              </a:rPr>
              <a:t>Wes</a:t>
            </a:r>
            <a:r>
              <a:rPr lang="es-ES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t?</a:t>
            </a:r>
          </a:p>
          <a:p>
            <a:pPr fontAlgn="base"/>
            <a:endParaRPr lang="es-ES" dirty="0">
              <a:solidFill>
                <a:srgbClr val="000000"/>
              </a:solidFill>
              <a:latin typeface="helvetica" panose="020B0604020202020204" pitchFamily="34" charset="0"/>
            </a:endParaRPr>
          </a:p>
          <a:p>
            <a:pPr fontAlgn="base"/>
            <a:r>
              <a:rPr lang="es-ES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¿Qué significa East?</a:t>
            </a:r>
          </a:p>
          <a:p>
            <a:pPr fontAlgn="base"/>
            <a:endParaRPr lang="es-ES" dirty="0">
              <a:solidFill>
                <a:srgbClr val="000000"/>
              </a:solidFill>
              <a:latin typeface="helvetica" panose="020B0604020202020204" pitchFamily="34" charset="0"/>
            </a:endParaRPr>
          </a:p>
          <a:p>
            <a:pPr fontAlgn="base"/>
            <a:r>
              <a:rPr lang="es-ES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¿Para que sirve lo anterior?</a:t>
            </a:r>
            <a:endParaRPr lang="es-E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20886126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6441</TotalTime>
  <Words>375</Words>
  <Application>Microsoft Office PowerPoint</Application>
  <PresentationFormat>Panorámica</PresentationFormat>
  <Paragraphs>69</Paragraphs>
  <Slides>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15</vt:i4>
      </vt:variant>
    </vt:vector>
  </HeadingPairs>
  <TitlesOfParts>
    <vt:vector size="22" baseType="lpstr">
      <vt:lpstr>Arial</vt:lpstr>
      <vt:lpstr>Calibri</vt:lpstr>
      <vt:lpstr>Calibri Light</vt:lpstr>
      <vt:lpstr>Century Gothic</vt:lpstr>
      <vt:lpstr>helvetica</vt:lpstr>
      <vt:lpstr>Tema de Office</vt:lpstr>
      <vt:lpstr>Diseño personalizado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Laura Olmos</dc:creator>
  <cp:lastModifiedBy>PC</cp:lastModifiedBy>
  <cp:revision>215</cp:revision>
  <dcterms:created xsi:type="dcterms:W3CDTF">2020-04-27T12:02:24Z</dcterms:created>
  <dcterms:modified xsi:type="dcterms:W3CDTF">2025-08-08T18:46:54Z</dcterms:modified>
</cp:coreProperties>
</file>