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87" r:id="rId7"/>
    <p:sldId id="303" r:id="rId8"/>
    <p:sldId id="302" r:id="rId9"/>
    <p:sldId id="304" r:id="rId10"/>
    <p:sldId id="305" r:id="rId11"/>
    <p:sldId id="301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261" r:id="rId20"/>
    <p:sldId id="269" r:id="rId2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87"/>
            <p14:sldId id="303"/>
            <p14:sldId id="302"/>
            <p14:sldId id="304"/>
            <p14:sldId id="305"/>
            <p14:sldId id="301"/>
            <p14:sldId id="294"/>
            <p14:sldId id="295"/>
            <p14:sldId id="296"/>
            <p14:sldId id="297"/>
            <p14:sldId id="298"/>
            <p14:sldId id="299"/>
            <p14:sldId id="300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612396" y="1711353"/>
            <a:ext cx="110483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entury Gothic" panose="020B0502020202020204" pitchFamily="34" charset="0"/>
              </a:rPr>
              <a:t>Tema : Eventos</a:t>
            </a:r>
          </a:p>
          <a:p>
            <a:pPr algn="ctr"/>
            <a:r>
              <a:rPr lang="es-ES" sz="2000" b="0" i="0" dirty="0">
                <a:solidFill>
                  <a:srgbClr val="1E3440"/>
                </a:solidFill>
                <a:effectLst/>
                <a:latin typeface="Century Gothic" panose="020B0502020202020204" pitchFamily="34" charset="0"/>
              </a:rPr>
              <a:t>Hoy aprenderemos sobre la magia de los eventos en programación, explorando cómo podemos hacer que nuestras creaciones cobren vida y sean interactivas de manera divertida.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50CEF1D-EAE1-43AC-EACD-8479C78FADF6}"/>
              </a:ext>
            </a:extLst>
          </p:cNvPr>
          <p:cNvSpPr/>
          <p:nvPr/>
        </p:nvSpPr>
        <p:spPr>
          <a:xfrm>
            <a:off x="10816219" y="263576"/>
            <a:ext cx="1384183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FBFDC10-D302-B445-DC2B-A8565C4755C3}"/>
              </a:ext>
            </a:extLst>
          </p:cNvPr>
          <p:cNvSpPr txBox="1"/>
          <p:nvPr/>
        </p:nvSpPr>
        <p:spPr>
          <a:xfrm>
            <a:off x="1005574" y="4089126"/>
            <a:ext cx="878467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Interactuar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Eventos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Cómo funcionan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Tipos de eventos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0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39D1200-131A-40C1-AF94-0547A502558B}"/>
              </a:ext>
            </a:extLst>
          </p:cNvPr>
          <p:cNvSpPr txBox="1"/>
          <p:nvPr/>
        </p:nvSpPr>
        <p:spPr>
          <a:xfrm>
            <a:off x="877528" y="263576"/>
            <a:ext cx="1047872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Identificar eventos de programación como acciones que inician una secuencia de instrucciones, para crear interacciones simples en proyectos de programación visual.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Utilizar bloques de eventos (como al hacer clic, al presionar una tecla o al iniciar el programa) para activar secuencias de instrucciones en entornos de programación orientados a niños.</a:t>
            </a: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F56C3A4-7742-54F1-5B7D-2310B7AF0F7D}"/>
              </a:ext>
            </a:extLst>
          </p:cNvPr>
          <p:cNvSpPr/>
          <p:nvPr/>
        </p:nvSpPr>
        <p:spPr>
          <a:xfrm>
            <a:off x="10816219" y="263576"/>
            <a:ext cx="1384183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Corsair rgb GIF - Conseguir el mejor gif en GIFER">
            <a:extLst>
              <a:ext uri="{FF2B5EF4-FFF2-40B4-BE49-F238E27FC236}">
                <a16:creationId xmlns:a16="http://schemas.microsoft.com/office/drawing/2014/main" id="{B2443516-95F1-D0D2-E183-58B5F24C6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89" y="1764030"/>
            <a:ext cx="54864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nd &amp; Share on GIPHY">
            <a:extLst>
              <a:ext uri="{FF2B5EF4-FFF2-40B4-BE49-F238E27FC236}">
                <a16:creationId xmlns:a16="http://schemas.microsoft.com/office/drawing/2014/main" id="{63971667-BF13-6E69-E0D1-DF152219E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630" y="1823408"/>
            <a:ext cx="1697627" cy="302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E072344-616D-4744-BFF3-852811A6F441}"/>
              </a:ext>
            </a:extLst>
          </p:cNvPr>
          <p:cNvSpPr txBox="1"/>
          <p:nvPr/>
        </p:nvSpPr>
        <p:spPr>
          <a:xfrm>
            <a:off x="3785419" y="344129"/>
            <a:ext cx="4188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Interacción</a:t>
            </a:r>
            <a:endParaRPr lang="es-MX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F13071E-68E5-5568-0DB6-CC0B46537E5F}"/>
              </a:ext>
            </a:extLst>
          </p:cNvPr>
          <p:cNvSpPr txBox="1"/>
          <p:nvPr/>
        </p:nvSpPr>
        <p:spPr>
          <a:xfrm>
            <a:off x="5116536" y="422697"/>
            <a:ext cx="1842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Interactuar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4ED3F7-3C8A-F1F6-2CDD-9F6058D91CE8}"/>
              </a:ext>
            </a:extLst>
          </p:cNvPr>
          <p:cNvSpPr txBox="1"/>
          <p:nvPr/>
        </p:nvSpPr>
        <p:spPr>
          <a:xfrm>
            <a:off x="1493020" y="1136032"/>
            <a:ext cx="9565358" cy="779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844"/>
              </a:lnSpc>
            </a:pPr>
            <a:r>
              <a:rPr lang="es-ES" sz="2000" b="1" i="0" dirty="0">
                <a:solidFill>
                  <a:srgbClr val="767676"/>
                </a:solidFill>
                <a:effectLst/>
                <a:latin typeface="Century Gothic" panose="020B0502020202020204" pitchFamily="34" charset="0"/>
              </a:rPr>
              <a:t>Ejercer una interacción o relación recíproca</a:t>
            </a:r>
            <a:r>
              <a:rPr lang="es-ES" sz="2000" b="0" i="0" dirty="0">
                <a:solidFill>
                  <a:srgbClr val="474747"/>
                </a:solidFill>
                <a:effectLst/>
                <a:latin typeface="Century Gothic" panose="020B0502020202020204" pitchFamily="34" charset="0"/>
              </a:rPr>
              <a:t>, especialmente entre un ordenador y el usuario, interaccionar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7DAB153-CA62-943E-5A36-A5DE354EF668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90F5CF-EC5E-4760-B057-CE9DBA48C672}"/>
              </a:ext>
            </a:extLst>
          </p:cNvPr>
          <p:cNvSpPr txBox="1"/>
          <p:nvPr/>
        </p:nvSpPr>
        <p:spPr>
          <a:xfrm>
            <a:off x="1493020" y="2271658"/>
            <a:ext cx="9565358" cy="1131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844"/>
              </a:lnSpc>
            </a:pPr>
            <a:r>
              <a:rPr lang="es-ES" sz="2000" b="1" i="0" dirty="0">
                <a:solidFill>
                  <a:srgbClr val="767676"/>
                </a:solidFill>
                <a:effectLst/>
                <a:latin typeface="Century Gothic" panose="020B0502020202020204" pitchFamily="34" charset="0"/>
              </a:rPr>
              <a:t>¿Con quien interactúas en casa?</a:t>
            </a:r>
          </a:p>
          <a:p>
            <a:pPr algn="l">
              <a:lnSpc>
                <a:spcPts val="2844"/>
              </a:lnSpc>
            </a:pPr>
            <a:endParaRPr lang="es-ES" sz="2000" b="1" dirty="0">
              <a:solidFill>
                <a:srgbClr val="767676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ts val="2844"/>
              </a:lnSpc>
            </a:pPr>
            <a:r>
              <a:rPr lang="es-ES" sz="2000" b="1" dirty="0">
                <a:solidFill>
                  <a:srgbClr val="767676"/>
                </a:solidFill>
                <a:latin typeface="Century Gothic" panose="020B0502020202020204" pitchFamily="34" charset="0"/>
              </a:rPr>
              <a:t>¿Con quien interactúas en casa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7981D-3C67-10DE-57A5-C8832B5CE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05A44DD-0972-1E9A-86AE-E0263B0E7087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02FE319-3EC6-49F6-84DB-7CBE57CD7B86}"/>
              </a:ext>
            </a:extLst>
          </p:cNvPr>
          <p:cNvSpPr txBox="1"/>
          <p:nvPr/>
        </p:nvSpPr>
        <p:spPr>
          <a:xfrm>
            <a:off x="2497393" y="1010197"/>
            <a:ext cx="745285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Programar es decirle a la computadora qué hacer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Usamos instrucciones simples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Todo se hace paso a paso como una receta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B58C115-5E24-48DD-9A55-304E823C670F}"/>
              </a:ext>
            </a:extLst>
          </p:cNvPr>
          <p:cNvSpPr txBox="1"/>
          <p:nvPr/>
        </p:nvSpPr>
        <p:spPr>
          <a:xfrm>
            <a:off x="2861187" y="26707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es Programar?</a:t>
            </a:r>
          </a:p>
        </p:txBody>
      </p:sp>
      <p:pic>
        <p:nvPicPr>
          <p:cNvPr id="1026" name="Picture 2" descr="Creando Soluciones a Medida: Nuestro Proceso de Desarrollo en DRAFT Design  Web – DRAFT Design Web © · Agencia de Diseño Web &amp; Desarrollo de Software  Empresarial">
            <a:extLst>
              <a:ext uri="{FF2B5EF4-FFF2-40B4-BE49-F238E27FC236}">
                <a16:creationId xmlns:a16="http://schemas.microsoft.com/office/drawing/2014/main" id="{131376E8-356D-4B5B-B303-700133F36B9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342" y="271739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786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7981D-3C67-10DE-57A5-C8832B5CE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05A44DD-0972-1E9A-86AE-E0263B0E7087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D41F705-C763-4A37-8DA0-8660CA73689E}"/>
              </a:ext>
            </a:extLst>
          </p:cNvPr>
          <p:cNvSpPr txBox="1"/>
          <p:nvPr/>
        </p:nvSpPr>
        <p:spPr>
          <a:xfrm>
            <a:off x="2025445" y="1208971"/>
            <a:ext cx="781664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Un evento es algo que sucede, como un clic o una tecla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La computadora “escucha” los eventos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Por ejemplo: al hacer clic, aparece algo nuevo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A0F5E88-07B6-4FB9-AE6F-E2C4CA452DEB}"/>
              </a:ext>
            </a:extLst>
          </p:cNvPr>
          <p:cNvSpPr txBox="1"/>
          <p:nvPr/>
        </p:nvSpPr>
        <p:spPr>
          <a:xfrm>
            <a:off x="2959510" y="42269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es un Evento?</a:t>
            </a:r>
          </a:p>
        </p:txBody>
      </p:sp>
      <p:pic>
        <p:nvPicPr>
          <p:cNvPr id="2050" name="Picture 2" descr="PORTAL INFANTIL">
            <a:extLst>
              <a:ext uri="{FF2B5EF4-FFF2-40B4-BE49-F238E27FC236}">
                <a16:creationId xmlns:a16="http://schemas.microsoft.com/office/drawing/2014/main" id="{A60F9E7C-E39D-4CC3-9BA4-EA685826BD1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599" y="3597416"/>
            <a:ext cx="2715239" cy="1775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93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7981D-3C67-10DE-57A5-C8832B5CE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05A44DD-0972-1E9A-86AE-E0263B0E7087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A2B8620-0A9E-41B2-90CC-DE6326965DDE}"/>
              </a:ext>
            </a:extLst>
          </p:cNvPr>
          <p:cNvSpPr txBox="1"/>
          <p:nvPr/>
        </p:nvSpPr>
        <p:spPr>
          <a:xfrm>
            <a:off x="2939845" y="1238468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 haces clic en un botón, el personaje salta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 presionas una tecla, el personaje baila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Cada acción es un evento diferente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3A443DC-BF6C-4598-A834-4440BD67E146}"/>
              </a:ext>
            </a:extLst>
          </p:cNvPr>
          <p:cNvSpPr txBox="1"/>
          <p:nvPr/>
        </p:nvSpPr>
        <p:spPr>
          <a:xfrm>
            <a:off x="2939845" y="33644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Ejemplo: Botón Mágico</a:t>
            </a:r>
          </a:p>
        </p:txBody>
      </p:sp>
      <p:pic>
        <p:nvPicPr>
          <p:cNvPr id="1026" name="Picture 2" descr="G402 right click glitching when I hold it down : r/LogitechG">
            <a:extLst>
              <a:ext uri="{FF2B5EF4-FFF2-40B4-BE49-F238E27FC236}">
                <a16:creationId xmlns:a16="http://schemas.microsoft.com/office/drawing/2014/main" id="{D9F469BB-8AF4-4B38-B413-35ECBECBAD5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602" y="3211720"/>
            <a:ext cx="2474762" cy="270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134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7981D-3C67-10DE-57A5-C8832B5CE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05A44DD-0972-1E9A-86AE-E0263B0E7087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9F29D48-F3BF-4B43-8947-C7A4FEF8E20D}"/>
              </a:ext>
            </a:extLst>
          </p:cNvPr>
          <p:cNvSpPr txBox="1"/>
          <p:nvPr/>
        </p:nvSpPr>
        <p:spPr>
          <a:xfrm>
            <a:off x="2664541" y="1267965"/>
            <a:ext cx="750201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Scratch: usa bloques para reaccionar a eventos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Cuando tocas la bandera verde, inicia el juego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Cuando el gato recibe un clic, dice "¡Hola!"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D2DE34D-F102-4439-88D8-9CC55E11F37C}"/>
              </a:ext>
            </a:extLst>
          </p:cNvPr>
          <p:cNvSpPr txBox="1"/>
          <p:nvPr/>
        </p:nvSpPr>
        <p:spPr>
          <a:xfrm>
            <a:off x="3048000" y="42269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Eventos en Juegos Famosos</a:t>
            </a:r>
          </a:p>
        </p:txBody>
      </p:sp>
      <p:pic>
        <p:nvPicPr>
          <p:cNvPr id="2050" name="Picture 2" descr="Scratch GIF - Conseguir el mejor gif en GIFER">
            <a:extLst>
              <a:ext uri="{FF2B5EF4-FFF2-40B4-BE49-F238E27FC236}">
                <a16:creationId xmlns:a16="http://schemas.microsoft.com/office/drawing/2014/main" id="{7D2A1137-3645-4A8F-82C3-6D028544361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593" y="3624812"/>
            <a:ext cx="2620297" cy="196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807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7981D-3C67-10DE-57A5-C8832B5CE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05A44DD-0972-1E9A-86AE-E0263B0E7087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9C5266F-EB98-4F16-A0F8-0C6AED96B032}"/>
              </a:ext>
            </a:extLst>
          </p:cNvPr>
          <p:cNvSpPr txBox="1"/>
          <p:nvPr/>
        </p:nvSpPr>
        <p:spPr>
          <a:xfrm>
            <a:off x="2684207" y="1276520"/>
            <a:ext cx="767594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Mostremos cómo un botón inicia animación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Usamos bloques: “Al hacer clic en…”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Los niños pueden ver cómo cambia el personaje</a:t>
            </a:r>
            <a:endParaRPr lang="es-ES" dirty="0">
              <a:latin typeface="Century Gothic" panose="020B0502020202020204" pitchFamily="34" charset="0"/>
            </a:endParaRPr>
          </a:p>
        </p:txBody>
      </p:sp>
      <p:pic>
        <p:nvPicPr>
          <p:cNvPr id="3074" name="Picture 2" descr="Scratch 3.0 – Bloques de evento | Marisol Palmón">
            <a:extLst>
              <a:ext uri="{FF2B5EF4-FFF2-40B4-BE49-F238E27FC236}">
                <a16:creationId xmlns:a16="http://schemas.microsoft.com/office/drawing/2014/main" id="{FBB54383-D1A5-40A1-BEAB-243CC8895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237" y="3950264"/>
            <a:ext cx="3009900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148DB0C-5294-4811-A3ED-7669137B9DCF}"/>
              </a:ext>
            </a:extLst>
          </p:cNvPr>
          <p:cNvSpPr txBox="1"/>
          <p:nvPr/>
        </p:nvSpPr>
        <p:spPr>
          <a:xfrm>
            <a:off x="2595715" y="28148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Demostración Visual: Scratch</a:t>
            </a:r>
          </a:p>
        </p:txBody>
      </p:sp>
    </p:spTree>
    <p:extLst>
      <p:ext uri="{BB962C8B-B14F-4D97-AF65-F5344CB8AC3E}">
        <p14:creationId xmlns:p14="http://schemas.microsoft.com/office/powerpoint/2010/main" val="2033012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7981D-3C67-10DE-57A5-C8832B5CE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E48C910-C678-312F-6AE5-1A258760FF83}"/>
              </a:ext>
            </a:extLst>
          </p:cNvPr>
          <p:cNvSpPr txBox="1"/>
          <p:nvPr/>
        </p:nvSpPr>
        <p:spPr>
          <a:xfrm>
            <a:off x="5116536" y="422697"/>
            <a:ext cx="1334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latin typeface="Century Gothic" panose="020B0502020202020204" pitchFamily="34" charset="0"/>
              </a:rPr>
              <a:t>Eventos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4DDD8CB-0C46-D24F-0A60-2CE2D268B773}"/>
              </a:ext>
            </a:extLst>
          </p:cNvPr>
          <p:cNvSpPr txBox="1"/>
          <p:nvPr/>
        </p:nvSpPr>
        <p:spPr>
          <a:xfrm>
            <a:off x="1827010" y="1404058"/>
            <a:ext cx="7913071" cy="1131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44"/>
              </a:lnSpc>
            </a:pPr>
            <a:r>
              <a:rPr lang="es-ES" sz="2000" b="0" i="0" dirty="0">
                <a:effectLst/>
                <a:latin typeface="Century Gothic" panose="020B0502020202020204" pitchFamily="34" charset="0"/>
              </a:rPr>
              <a:t>Los eventos son acciones o sucesos que ocurren en un programa, como interacciones del usuario.</a:t>
            </a:r>
          </a:p>
          <a:p>
            <a:pPr algn="l">
              <a:lnSpc>
                <a:spcPts val="2844"/>
              </a:lnSpc>
            </a:pPr>
            <a:endParaRPr lang="es-MX" b="0" i="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05A44DD-0972-1E9A-86AE-E0263B0E7087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3074" name="Picture 2" descr="Walk Walk Away Sticker - Walk Walk Away Mario Walk - Descubrir y compartir  GIFs">
            <a:extLst>
              <a:ext uri="{FF2B5EF4-FFF2-40B4-BE49-F238E27FC236}">
                <a16:creationId xmlns:a16="http://schemas.microsoft.com/office/drawing/2014/main" id="{DD79BEE9-7534-BF83-53EC-BBB5B34D6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99664" y="2969622"/>
            <a:ext cx="1315811" cy="131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IFs de Dragon Ball de la vieja escuela : r/nostalgia">
            <a:extLst>
              <a:ext uri="{FF2B5EF4-FFF2-40B4-BE49-F238E27FC236}">
                <a16:creationId xmlns:a16="http://schemas.microsoft.com/office/drawing/2014/main" id="{D463638F-3442-774D-4EAE-A1AA0F96F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927" y="2108222"/>
            <a:ext cx="3750129" cy="375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ightning Mcqueen Ka Chow GIFs | Tenor">
            <a:extLst>
              <a:ext uri="{FF2B5EF4-FFF2-40B4-BE49-F238E27FC236}">
                <a16:creationId xmlns:a16="http://schemas.microsoft.com/office/drawing/2014/main" id="{E2EA89B0-B54C-3297-3A4D-0CD082C41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65" y="2070463"/>
            <a:ext cx="3686991" cy="368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425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01B0A-03DA-9C10-BAF4-D16E7E671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E873352-718F-CA38-071E-F06AB700F322}"/>
              </a:ext>
            </a:extLst>
          </p:cNvPr>
          <p:cNvSpPr txBox="1"/>
          <p:nvPr/>
        </p:nvSpPr>
        <p:spPr>
          <a:xfrm>
            <a:off x="4672399" y="401368"/>
            <a:ext cx="2956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Eventos (Ejemplos)</a:t>
            </a:r>
            <a:endParaRPr lang="es-MX" sz="24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21AE73F-5BE4-BE0B-B73A-6425D9304F39}"/>
              </a:ext>
            </a:extLst>
          </p:cNvPr>
          <p:cNvSpPr txBox="1"/>
          <p:nvPr/>
        </p:nvSpPr>
        <p:spPr>
          <a:xfrm>
            <a:off x="2440710" y="1483121"/>
            <a:ext cx="7172218" cy="3650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44"/>
              </a:lnSpc>
            </a:pPr>
            <a:r>
              <a:rPr lang="es-ES" sz="2000" b="0" i="0" dirty="0">
                <a:effectLst/>
                <a:latin typeface="Century Gothic" panose="020B0502020202020204" pitchFamily="34" charset="0"/>
              </a:rPr>
              <a:t>Un clic en un botón genera un evento que puede  desencadenar una función o respuesta en el programa.</a:t>
            </a:r>
          </a:p>
          <a:p>
            <a:pPr>
              <a:lnSpc>
                <a:spcPts val="2844"/>
              </a:lnSpc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lnSpc>
                <a:spcPts val="2844"/>
              </a:lnSpc>
            </a:pPr>
            <a:r>
              <a:rPr lang="es-ES" sz="2000" b="0" i="0" dirty="0">
                <a:effectLst/>
                <a:latin typeface="Century Gothic" panose="020B0502020202020204" pitchFamily="34" charset="0"/>
              </a:rPr>
              <a:t>Mover el ratón puede generar eventos que permiten a las aplicaciones responder a la ubicación del cursor.</a:t>
            </a:r>
          </a:p>
          <a:p>
            <a:pPr>
              <a:lnSpc>
                <a:spcPts val="2844"/>
              </a:lnSpc>
            </a:pPr>
            <a:endParaRPr lang="es-ES" sz="2000" b="0" i="0" dirty="0">
              <a:effectLst/>
              <a:latin typeface="Century Gothic" panose="020B0502020202020204" pitchFamily="34" charset="0"/>
            </a:endParaRPr>
          </a:p>
          <a:p>
            <a:pPr>
              <a:lnSpc>
                <a:spcPts val="2844"/>
              </a:lnSpc>
            </a:pPr>
            <a:r>
              <a:rPr lang="es-ES" sz="2000" b="0" i="0" dirty="0">
                <a:effectLst/>
                <a:latin typeface="Century Gothic" panose="020B0502020202020204" pitchFamily="34" charset="0"/>
              </a:rPr>
              <a:t>Presionar una tecla en el teclado produce eventos que son fundamentales para la entrada de datos en un programa.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DD0172A-95D3-32A8-11F4-80EAC1687265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27617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48000-F29B-41DE-E137-CCCF4F76F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EC94D8B-34CE-27B8-E8D9-5CD6133F9E84}"/>
              </a:ext>
            </a:extLst>
          </p:cNvPr>
          <p:cNvSpPr txBox="1"/>
          <p:nvPr/>
        </p:nvSpPr>
        <p:spPr>
          <a:xfrm>
            <a:off x="4672399" y="401368"/>
            <a:ext cx="3467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Eventos (Cómo funcionan)</a:t>
            </a:r>
            <a:endParaRPr lang="es-MX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4045F21-B334-BAE4-7E8D-71CC6364C784}"/>
              </a:ext>
            </a:extLst>
          </p:cNvPr>
          <p:cNvSpPr txBox="1"/>
          <p:nvPr/>
        </p:nvSpPr>
        <p:spPr>
          <a:xfrm>
            <a:off x="2579559" y="1003157"/>
            <a:ext cx="7172218" cy="2222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844"/>
              </a:lnSpc>
            </a:pPr>
            <a:r>
              <a:rPr lang="es-ES" sz="2000" b="0" i="0" dirty="0">
                <a:effectLst/>
                <a:latin typeface="Century Gothic" panose="020B0502020202020204" pitchFamily="34" charset="0"/>
              </a:rPr>
              <a:t>Cuando ocurre un evento, el programa reacciona como un superhéroe que responde.</a:t>
            </a:r>
          </a:p>
          <a:p>
            <a:pPr algn="l">
              <a:lnSpc>
                <a:spcPts val="2844"/>
              </a:lnSpc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lnSpc>
                <a:spcPts val="2844"/>
              </a:lnSpc>
            </a:pPr>
            <a:r>
              <a:rPr lang="es-ES" sz="2000" b="0" i="0" dirty="0">
                <a:effectLst/>
                <a:latin typeface="Century Gothic" panose="020B0502020202020204" pitchFamily="34" charset="0"/>
              </a:rPr>
              <a:t>Al hacer clic en un botón, el programa puede responder con un saludo, como '¡Hola</a:t>
            </a:r>
            <a:r>
              <a:rPr lang="es-ES" sz="2000" b="0" i="1" dirty="0">
                <a:effectLst/>
                <a:latin typeface="Century Gothic" panose="020B0502020202020204" pitchFamily="34" charset="0"/>
              </a:rPr>
              <a:t>'.</a:t>
            </a:r>
            <a:endParaRPr lang="es-ES" sz="2000" b="0" i="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ts val="2844"/>
              </a:lnSpc>
              <a:buFont typeface="Arial" panose="020B0604020202020204" pitchFamily="34" charset="0"/>
              <a:buChar char="•"/>
            </a:pPr>
            <a:endParaRPr lang="es-ES" sz="2000" b="0" i="0" dirty="0">
              <a:effectLst/>
              <a:latin typeface="Lora" pitchFamily="2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A35DF95-658F-7C09-394B-766E5D0606EF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4100" name="Picture 4" descr="Animation Click GIF by Lucho Gastelum - Find &amp; Share on GIPHY">
            <a:extLst>
              <a:ext uri="{FF2B5EF4-FFF2-40B4-BE49-F238E27FC236}">
                <a16:creationId xmlns:a16="http://schemas.microsoft.com/office/drawing/2014/main" id="{14B2FBCE-42AF-B405-0793-73EE79F5E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760" y="4370904"/>
            <a:ext cx="3609703" cy="2030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ello Click Here GIF - Hello Click Here Click The Button Below - Discover &amp;  Share GIFs | Gifs de buenas noches, Sé bueno, Tirada gratis">
            <a:extLst>
              <a:ext uri="{FF2B5EF4-FFF2-40B4-BE49-F238E27FC236}">
                <a16:creationId xmlns:a16="http://schemas.microsoft.com/office/drawing/2014/main" id="{63A0F5D7-4D52-CD32-15E0-1F9E77E66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898" y="3018857"/>
            <a:ext cx="2589439" cy="146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063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568FF-672C-F943-6776-97211FAFB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0589711-2108-BB30-B8A5-DAF0327AABE3}"/>
              </a:ext>
            </a:extLst>
          </p:cNvPr>
          <p:cNvSpPr txBox="1"/>
          <p:nvPr/>
        </p:nvSpPr>
        <p:spPr>
          <a:xfrm>
            <a:off x="4672399" y="401368"/>
            <a:ext cx="3516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Eventos (Tipos de eventos)</a:t>
            </a:r>
            <a:endParaRPr lang="es-MX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A64057F-D5F8-E5E8-76FD-3225E0801FC8}"/>
              </a:ext>
            </a:extLst>
          </p:cNvPr>
          <p:cNvSpPr txBox="1"/>
          <p:nvPr/>
        </p:nvSpPr>
        <p:spPr>
          <a:xfrm>
            <a:off x="3551722" y="1448287"/>
            <a:ext cx="7172218" cy="1145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844"/>
              </a:lnSpc>
            </a:pPr>
            <a:r>
              <a:rPr lang="es-ES" sz="2000" b="0" i="0" dirty="0">
                <a:effectLst/>
                <a:latin typeface="Century Gothic" panose="020B0502020202020204" pitchFamily="34" charset="0"/>
              </a:rPr>
              <a:t>Los eventos de mouse incluyen acciones como hacer clic, mover y arrastrar elementos dentro de la interfaz.</a:t>
            </a:r>
          </a:p>
          <a:p>
            <a:pPr algn="l">
              <a:lnSpc>
                <a:spcPts val="2844"/>
              </a:lnSpc>
              <a:buFont typeface="Arial" panose="020B0604020202020204" pitchFamily="34" charset="0"/>
              <a:buChar char="•"/>
            </a:pPr>
            <a:endParaRPr lang="es-ES" sz="2000" b="0" i="0" dirty="0">
              <a:effectLst/>
              <a:latin typeface="Lora" pitchFamily="2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8A1BB2C-A2DA-5A40-EF46-9A3D91D5E2F7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0FEB1D8-1D4E-1EFC-EF8E-6E36E70344BA}"/>
              </a:ext>
            </a:extLst>
          </p:cNvPr>
          <p:cNvSpPr txBox="1"/>
          <p:nvPr/>
        </p:nvSpPr>
        <p:spPr>
          <a:xfrm>
            <a:off x="551619" y="1593615"/>
            <a:ext cx="2827307" cy="427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844"/>
              </a:lnSpc>
            </a:pPr>
            <a:r>
              <a:rPr lang="es-ES" sz="2000" b="0" i="0" dirty="0">
                <a:effectLst/>
                <a:latin typeface="Century Gothic" panose="020B0502020202020204" pitchFamily="34" charset="0"/>
              </a:rPr>
              <a:t>Evento con el mouse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B188453-647B-731D-F0A5-C58BBC32CB95}"/>
              </a:ext>
            </a:extLst>
          </p:cNvPr>
          <p:cNvSpPr txBox="1"/>
          <p:nvPr/>
        </p:nvSpPr>
        <p:spPr>
          <a:xfrm>
            <a:off x="3551722" y="2532504"/>
            <a:ext cx="7172218" cy="1145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844"/>
              </a:lnSpc>
            </a:pPr>
            <a:r>
              <a:rPr lang="es-ES" sz="2000" b="0" i="0" dirty="0">
                <a:effectLst/>
                <a:latin typeface="Century Gothic" panose="020B0502020202020204" pitchFamily="34" charset="0"/>
              </a:rPr>
              <a:t>Los eventos de teclado se producen al presionar o soltar teclas, permitiendo interacciones rápidas.</a:t>
            </a:r>
          </a:p>
          <a:p>
            <a:pPr algn="l">
              <a:lnSpc>
                <a:spcPts val="2844"/>
              </a:lnSpc>
              <a:buFont typeface="Arial" panose="020B0604020202020204" pitchFamily="34" charset="0"/>
              <a:buChar char="•"/>
            </a:pPr>
            <a:endParaRPr lang="es-ES" sz="2000" b="0" i="0" dirty="0">
              <a:effectLst/>
              <a:latin typeface="Lora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A9684E6-F65C-91DD-F6D3-2940609858ED}"/>
              </a:ext>
            </a:extLst>
          </p:cNvPr>
          <p:cNvSpPr txBox="1"/>
          <p:nvPr/>
        </p:nvSpPr>
        <p:spPr>
          <a:xfrm>
            <a:off x="551619" y="2677832"/>
            <a:ext cx="2827307" cy="777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844"/>
              </a:lnSpc>
            </a:pPr>
            <a:r>
              <a:rPr lang="es-ES" sz="2000" b="0" i="0" dirty="0">
                <a:effectLst/>
                <a:latin typeface="Century Gothic" panose="020B0502020202020204" pitchFamily="34" charset="0"/>
              </a:rPr>
              <a:t>Evento con el Teclado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FA7D21-CA02-60AC-C59A-B40F33160031}"/>
              </a:ext>
            </a:extLst>
          </p:cNvPr>
          <p:cNvSpPr txBox="1"/>
          <p:nvPr/>
        </p:nvSpPr>
        <p:spPr>
          <a:xfrm>
            <a:off x="3631474" y="3772719"/>
            <a:ext cx="6096000" cy="1498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44"/>
              </a:lnSpc>
            </a:pPr>
            <a:r>
              <a:rPr lang="es-ES" b="0" i="0" dirty="0">
                <a:effectLst/>
                <a:latin typeface="Century Gothic" panose="020B0502020202020204" pitchFamily="34" charset="0"/>
              </a:rPr>
              <a:t>Los eventos de ventana manejan acciones como abrir o cerrar ventanas, esenciales para la gestión de la interfaz.</a:t>
            </a:r>
          </a:p>
          <a:p>
            <a:pPr algn="l">
              <a:lnSpc>
                <a:spcPts val="2844"/>
              </a:lnSpc>
            </a:pPr>
            <a:endParaRPr lang="es-ES" b="0" i="0" dirty="0">
              <a:effectLst/>
              <a:latin typeface="Lora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94C69DE-9423-9767-2B58-D5FBAF4A69E7}"/>
              </a:ext>
            </a:extLst>
          </p:cNvPr>
          <p:cNvSpPr txBox="1"/>
          <p:nvPr/>
        </p:nvSpPr>
        <p:spPr>
          <a:xfrm>
            <a:off x="634351" y="3883969"/>
            <a:ext cx="2827307" cy="777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844"/>
              </a:lnSpc>
            </a:pPr>
            <a:r>
              <a:rPr lang="es-ES" sz="2000" b="0" i="0" dirty="0">
                <a:effectLst/>
                <a:latin typeface="Century Gothic" panose="020B0502020202020204" pitchFamily="34" charset="0"/>
              </a:rPr>
              <a:t>Evento con la ventana</a:t>
            </a:r>
          </a:p>
        </p:txBody>
      </p:sp>
    </p:spTree>
    <p:extLst>
      <p:ext uri="{BB962C8B-B14F-4D97-AF65-F5344CB8AC3E}">
        <p14:creationId xmlns:p14="http://schemas.microsoft.com/office/powerpoint/2010/main" val="2036778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B67B1-BD15-3CE5-1758-BEA4B1FA0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310B21E-281F-8246-B730-BA5E91ED7526}"/>
              </a:ext>
            </a:extLst>
          </p:cNvPr>
          <p:cNvSpPr txBox="1"/>
          <p:nvPr/>
        </p:nvSpPr>
        <p:spPr>
          <a:xfrm>
            <a:off x="4672399" y="401368"/>
            <a:ext cx="3667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latin typeface="Century Gothic" panose="020B0502020202020204" pitchFamily="34" charset="0"/>
              </a:rPr>
              <a:t>Eventos (Al hacer </a:t>
            </a:r>
            <a:r>
              <a:rPr lang="es-ES" sz="2400" dirty="0" err="1">
                <a:latin typeface="Century Gothic" panose="020B0502020202020204" pitchFamily="34" charset="0"/>
              </a:rPr>
              <a:t>click</a:t>
            </a:r>
            <a:r>
              <a:rPr lang="es-ES" sz="2400" dirty="0">
                <a:latin typeface="Century Gothic" panose="020B0502020202020204" pitchFamily="34" charset="0"/>
              </a:rPr>
              <a:t>)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38E6826-C93A-BEF3-1BA2-A4A3733C8092}"/>
              </a:ext>
            </a:extLst>
          </p:cNvPr>
          <p:cNvSpPr txBox="1"/>
          <p:nvPr/>
        </p:nvSpPr>
        <p:spPr>
          <a:xfrm>
            <a:off x="3551722" y="1448287"/>
            <a:ext cx="7172218" cy="788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844"/>
              </a:lnSpc>
            </a:pPr>
            <a:r>
              <a:rPr lang="es-ES" sz="2000" b="0" i="0" dirty="0">
                <a:effectLst/>
                <a:latin typeface="Century Gothic" panose="020B0502020202020204" pitchFamily="34" charset="0"/>
              </a:rPr>
              <a:t>Al hacer clic en un botón que dice '¡Jugar</a:t>
            </a:r>
            <a:r>
              <a:rPr lang="es-ES" sz="2000" b="0" i="1" dirty="0">
                <a:effectLst/>
                <a:latin typeface="Century Gothic" panose="020B0502020202020204" pitchFamily="34" charset="0"/>
              </a:rPr>
              <a:t>', se inicia un juego emocionante.</a:t>
            </a:r>
            <a:endParaRPr lang="es-ES" sz="2000" b="0" i="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2451354-C63E-3B08-9647-4FC858E552E8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D9B51A5-58E2-830D-D980-F1ACCD537B00}"/>
              </a:ext>
            </a:extLst>
          </p:cNvPr>
          <p:cNvSpPr txBox="1"/>
          <p:nvPr/>
        </p:nvSpPr>
        <p:spPr>
          <a:xfrm>
            <a:off x="603870" y="2501639"/>
            <a:ext cx="2827307" cy="427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844"/>
              </a:lnSpc>
            </a:pPr>
            <a:r>
              <a:rPr lang="es-ES" sz="2000" b="0" i="0" dirty="0" err="1">
                <a:effectLst/>
                <a:latin typeface="Century Gothic" panose="020B0502020202020204" pitchFamily="34" charset="0"/>
              </a:rPr>
              <a:t>Click</a:t>
            </a:r>
            <a:r>
              <a:rPr lang="es-ES" sz="2000" b="0" i="0" dirty="0">
                <a:effectLst/>
                <a:latin typeface="Century Gothic" panose="020B0502020202020204" pitchFamily="34" charset="0"/>
              </a:rPr>
              <a:t> con el mouse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372901B-1501-A2E2-76AA-383EB1D9A11E}"/>
              </a:ext>
            </a:extLst>
          </p:cNvPr>
          <p:cNvSpPr txBox="1"/>
          <p:nvPr/>
        </p:nvSpPr>
        <p:spPr>
          <a:xfrm>
            <a:off x="3551722" y="2715384"/>
            <a:ext cx="7172218" cy="1145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44"/>
              </a:lnSpc>
            </a:pPr>
            <a:r>
              <a:rPr lang="es-ES" sz="2000" b="0" i="0" dirty="0">
                <a:effectLst/>
                <a:latin typeface="Century Gothic" panose="020B0502020202020204" pitchFamily="34" charset="0"/>
              </a:rPr>
              <a:t>Pueden aparecer personajes o sonidos que te divierten y mejoran la experiencia del juego.</a:t>
            </a:r>
          </a:p>
          <a:p>
            <a:pPr algn="l">
              <a:lnSpc>
                <a:spcPts val="2844"/>
              </a:lnSpc>
            </a:pPr>
            <a:endParaRPr lang="es-ES" sz="2000" b="0" i="0" dirty="0">
              <a:effectLst/>
              <a:latin typeface="Century Gothic" panose="020B0502020202020204" pitchFamily="34" charset="0"/>
            </a:endParaRPr>
          </a:p>
        </p:txBody>
      </p:sp>
      <p:pic>
        <p:nvPicPr>
          <p:cNvPr id="4098" name="Picture 2" descr="Find &amp; Share on GIPHY">
            <a:extLst>
              <a:ext uri="{FF2B5EF4-FFF2-40B4-BE49-F238E27FC236}">
                <a16:creationId xmlns:a16="http://schemas.microsoft.com/office/drawing/2014/main" id="{44BC4079-C520-4F5F-827A-20FE9CFACCA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807" y="3429000"/>
            <a:ext cx="2620297" cy="262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929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F69B0-41B5-911E-960C-407286792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D26815D-882C-2439-7285-AC139D75815E}"/>
              </a:ext>
            </a:extLst>
          </p:cNvPr>
          <p:cNvSpPr txBox="1"/>
          <p:nvPr/>
        </p:nvSpPr>
        <p:spPr>
          <a:xfrm>
            <a:off x="4846571" y="418785"/>
            <a:ext cx="2161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latin typeface="Century Gothic" panose="020B0502020202020204" pitchFamily="34" charset="0"/>
              </a:rPr>
              <a:t>LOS EVENTOS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852ADE9-D513-04BB-C8ED-B86C08C2EB59}"/>
              </a:ext>
            </a:extLst>
          </p:cNvPr>
          <p:cNvSpPr txBox="1"/>
          <p:nvPr/>
        </p:nvSpPr>
        <p:spPr>
          <a:xfrm>
            <a:off x="2219311" y="2458481"/>
            <a:ext cx="7172218" cy="777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844"/>
              </a:lnSpc>
            </a:pPr>
            <a:r>
              <a:rPr lang="es-ES" sz="2000" b="0" i="0" dirty="0">
                <a:solidFill>
                  <a:srgbClr val="1E3440"/>
                </a:solidFill>
                <a:effectLst/>
                <a:latin typeface="Century Gothic" panose="020B0502020202020204" pitchFamily="34" charset="0"/>
              </a:rPr>
              <a:t>Cada clic y acción pueden hacer que algo divertido suceda.</a:t>
            </a:r>
            <a:endParaRPr lang="es-ES" sz="2000" b="0" i="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9450D99-1D8D-B93A-0DDD-3550BFB51F3D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5122" name="Picture 2" descr="Minions GIF - Minions - Discover &amp; Share GIFs">
            <a:extLst>
              <a:ext uri="{FF2B5EF4-FFF2-40B4-BE49-F238E27FC236}">
                <a16:creationId xmlns:a16="http://schemas.microsoft.com/office/drawing/2014/main" id="{D7F1478F-EFA6-4D50-9F0F-E3087E486CD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441" y="3429000"/>
            <a:ext cx="2473427" cy="213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399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FC58B-5AB2-7E76-F6CC-4AAF1DF2E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9A1B0D5-ECB5-B1FC-6C16-3E1B592A9DFC}"/>
              </a:ext>
            </a:extLst>
          </p:cNvPr>
          <p:cNvSpPr txBox="1"/>
          <p:nvPr/>
        </p:nvSpPr>
        <p:spPr>
          <a:xfrm>
            <a:off x="4846571" y="418785"/>
            <a:ext cx="2871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BLOQUE DE EVENTOS</a:t>
            </a:r>
            <a:endParaRPr lang="es-MX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153AD94-8A44-8BEF-C073-6BBC62A89E9F}"/>
              </a:ext>
            </a:extLst>
          </p:cNvPr>
          <p:cNvSpPr txBox="1"/>
          <p:nvPr/>
        </p:nvSpPr>
        <p:spPr>
          <a:xfrm>
            <a:off x="2509891" y="1010197"/>
            <a:ext cx="7172218" cy="777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844"/>
              </a:lnSpc>
            </a:pPr>
            <a:r>
              <a:rPr lang="es-ES" sz="2000" b="0" i="0" dirty="0">
                <a:solidFill>
                  <a:srgbClr val="1E3440"/>
                </a:solidFill>
                <a:effectLst/>
                <a:latin typeface="Century Gothic" panose="020B0502020202020204" pitchFamily="34" charset="0"/>
              </a:rPr>
              <a:t>Los bloques que vamos a utilizar para aplicar eventos a nuestro algoritmo son los siguientes.</a:t>
            </a:r>
            <a:endParaRPr lang="es-ES" sz="2000" b="0" i="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81DEA91-F321-B141-570E-FD65C00A467C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4F0798-4135-795F-6C6F-B3DCC3E730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928" t="41016" r="45214" b="37397"/>
          <a:stretch/>
        </p:blipFill>
        <p:spPr>
          <a:xfrm>
            <a:off x="4763588" y="2464526"/>
            <a:ext cx="2865120" cy="293415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C651DAA-3733-4D40-F375-E63F0985B210}"/>
              </a:ext>
            </a:extLst>
          </p:cNvPr>
          <p:cNvSpPr txBox="1"/>
          <p:nvPr/>
        </p:nvSpPr>
        <p:spPr>
          <a:xfrm>
            <a:off x="3476793" y="4471854"/>
            <a:ext cx="1369778" cy="418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844"/>
              </a:lnSpc>
            </a:pPr>
            <a:r>
              <a:rPr lang="es-ES" sz="2000" b="0" i="0" dirty="0">
                <a:solidFill>
                  <a:srgbClr val="1E3440"/>
                </a:solidFill>
                <a:effectLst/>
                <a:latin typeface="Century Gothic" panose="020B0502020202020204" pitchFamily="34" charset="0"/>
              </a:rPr>
              <a:t>Evento</a:t>
            </a:r>
            <a:endParaRPr lang="es-ES" sz="2000" b="0" i="0" dirty="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070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46DA9-3BFB-D160-6E8F-8B756B805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B4796AD-CC2B-47AC-D648-DDD6F97383CE}"/>
              </a:ext>
            </a:extLst>
          </p:cNvPr>
          <p:cNvSpPr txBox="1"/>
          <p:nvPr/>
        </p:nvSpPr>
        <p:spPr>
          <a:xfrm>
            <a:off x="4846571" y="418785"/>
            <a:ext cx="2871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BLOQUE DE EVENTOS</a:t>
            </a:r>
            <a:endParaRPr lang="es-MX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AD5A5C-601D-110F-D478-19515E0C5E4C}"/>
              </a:ext>
            </a:extLst>
          </p:cNvPr>
          <p:cNvSpPr txBox="1"/>
          <p:nvPr/>
        </p:nvSpPr>
        <p:spPr>
          <a:xfrm>
            <a:off x="4119340" y="1136032"/>
            <a:ext cx="4326338" cy="418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844"/>
              </a:lnSpc>
            </a:pPr>
            <a:r>
              <a:rPr lang="es-ES" sz="2000" b="0" i="0" dirty="0">
                <a:solidFill>
                  <a:srgbClr val="1E3440"/>
                </a:solidFill>
                <a:effectLst/>
                <a:latin typeface="Century Gothic" panose="020B0502020202020204" pitchFamily="34" charset="0"/>
              </a:rPr>
              <a:t>Este bloque contiene 4 variantes</a:t>
            </a:r>
            <a:endParaRPr lang="es-ES" sz="2000" b="0" i="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0D3CAC7-B151-F759-45F8-3F804B98C964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5B234A5-7D84-C6F7-06E9-434E64ED0F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500" t="54223" r="44000" b="30285"/>
          <a:stretch/>
        </p:blipFill>
        <p:spPr>
          <a:xfrm>
            <a:off x="2220685" y="2569030"/>
            <a:ext cx="3548170" cy="2290354"/>
          </a:xfrm>
          <a:prstGeom prst="rect">
            <a:avLst/>
          </a:prstGeom>
        </p:spPr>
      </p:pic>
      <p:pic>
        <p:nvPicPr>
          <p:cNvPr id="5122" name="Picture 2" descr="Cuáles son las teclas de direcciones? - CAVSI">
            <a:extLst>
              <a:ext uri="{FF2B5EF4-FFF2-40B4-BE49-F238E27FC236}">
                <a16:creationId xmlns:a16="http://schemas.microsoft.com/office/drawing/2014/main" id="{F3C50265-C2C3-A648-C346-A469B794C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640" y="1847850"/>
            <a:ext cx="3162300" cy="31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38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latin typeface="Century Gothic" panose="020B0502020202020204" pitchFamily="34" charset="0"/>
              </a:rPr>
              <a:t>Actividad  58</a:t>
            </a:r>
          </a:p>
          <a:p>
            <a:pPr algn="ctr"/>
            <a:r>
              <a:rPr lang="es-MX" sz="3600" dirty="0">
                <a:latin typeface="Century Gothic" panose="020B0502020202020204" pitchFamily="34" charset="0"/>
              </a:rPr>
              <a:t>Habilidad 28 </a:t>
            </a:r>
            <a:r>
              <a:rPr lang="es-MX" sz="3600" dirty="0" err="1">
                <a:latin typeface="Century Gothic" panose="020B0502020202020204" pitchFamily="34" charset="0"/>
              </a:rPr>
              <a:t>Code</a:t>
            </a:r>
            <a:endParaRPr lang="es-MX" sz="3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1146495" y="598237"/>
            <a:ext cx="989901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fontAlgn="base"/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</a:t>
            </a:r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Qué es un Evento</a:t>
            </a: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?</a:t>
            </a:r>
          </a:p>
          <a:p>
            <a:pPr fontAlgn="base"/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fontAlgn="base"/>
            <a:r>
              <a:rPr lang="es-ES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es interactuar?</a:t>
            </a:r>
          </a:p>
          <a:p>
            <a:pPr fontAlgn="base"/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fontAlgn="base"/>
            <a:r>
              <a:rPr lang="es-ES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¿Cómo aplico un eventos?</a:t>
            </a: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7853</TotalTime>
  <Words>585</Words>
  <Application>Microsoft Office PowerPoint</Application>
  <PresentationFormat>Panorámica</PresentationFormat>
  <Paragraphs>86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Lora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229</cp:revision>
  <dcterms:created xsi:type="dcterms:W3CDTF">2020-04-27T12:02:24Z</dcterms:created>
  <dcterms:modified xsi:type="dcterms:W3CDTF">2025-08-08T18:52:34Z</dcterms:modified>
</cp:coreProperties>
</file>